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8" r:id="rId7"/>
    <p:sldId id="266" r:id="rId8"/>
    <p:sldId id="267" r:id="rId9"/>
    <p:sldId id="269" r:id="rId10"/>
    <p:sldId id="271" r:id="rId11"/>
    <p:sldId id="272" r:id="rId12"/>
    <p:sldId id="276" r:id="rId13"/>
    <p:sldId id="273" r:id="rId14"/>
    <p:sldId id="270" r:id="rId15"/>
    <p:sldId id="277" r:id="rId16"/>
    <p:sldId id="278" r:id="rId17"/>
    <p:sldId id="280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9DC9"/>
    <a:srgbClr val="FFFFFF"/>
    <a:srgbClr val="C4ED8F"/>
    <a:srgbClr val="EBAD5F"/>
    <a:srgbClr val="FDF758"/>
    <a:srgbClr val="F7BB4A"/>
    <a:srgbClr val="E4583F"/>
    <a:srgbClr val="0066CC"/>
    <a:srgbClr val="6E97C8"/>
    <a:srgbClr val="4153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558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ibletemplate.com/zhong/featur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accessibletemplate.com/zhong/featur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ccessibletemplate.com/demo/gallery/documentation/module-position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ccessibletemplate.com/demo/gallery/documentation/modules-and-menus-styl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ccessibletemplate.com/demo/gallery/documentation/snippet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valesweb.altervista.org/joomla3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valesweb.altervista.org/joomla3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aswjoomla.net/index.php/13-amministrazione-trasparente/3-amministrazione-trasparent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9gf5z84yw74&amp;feature=youtu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uolacooperativa.net/joomla/" TargetMode="External"/><Relationship Id="rId5" Type="http://schemas.openxmlformats.org/officeDocument/2006/relationships/hyperlink" Target="http://www.paswjoomla.net/" TargetMode="Externa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9.png"/><Relationship Id="rId4" Type="http://schemas.openxmlformats.org/officeDocument/2006/relationships/hyperlink" Target="http://www.scuolacooperativa.net/jooml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omla.org/3/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94716" y="413069"/>
            <a:ext cx="360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PASW4Joomla!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61" y="1920136"/>
            <a:ext cx="333375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e 4"/>
          <p:cNvSpPr/>
          <p:nvPr/>
        </p:nvSpPr>
        <p:spPr>
          <a:xfrm>
            <a:off x="5419966" y="1628761"/>
            <a:ext cx="1440000" cy="1440000"/>
          </a:xfrm>
          <a:prstGeom prst="ellipse">
            <a:avLst/>
          </a:prstGeom>
          <a:solidFill>
            <a:schemeClr val="lt1"/>
          </a:solidFill>
          <a:ln w="161925" cmpd="thickThin"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3600" anchor="ctr" anchorCtr="0">
            <a:noAutofit/>
            <a:scene3d>
              <a:camera prst="orthographicFront"/>
              <a:lightRig rig="threePt" dir="t"/>
            </a:scene3d>
            <a:sp3d extrusionH="57150" prstMaterial="dkEdge">
              <a:bevelT w="38100" h="38100"/>
            </a:sp3d>
          </a:bodyPr>
          <a:lstStyle/>
          <a:p>
            <a:pPr algn="ctr"/>
            <a:r>
              <a:rPr lang="it-IT" sz="8000" dirty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470" y="1686022"/>
            <a:ext cx="1325477" cy="132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1066800" y="4206292"/>
            <a:ext cx="959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La </a:t>
            </a:r>
            <a:r>
              <a:rPr lang="it-IT" sz="3200" dirty="0"/>
              <a:t>Q</a:t>
            </a:r>
            <a:r>
              <a:rPr lang="it-IT" sz="3200" dirty="0" smtClean="0"/>
              <a:t>uarta versione di </a:t>
            </a:r>
            <a:r>
              <a:rPr lang="it-IT" sz="3200" dirty="0" err="1" smtClean="0"/>
              <a:t>Joomla</a:t>
            </a:r>
            <a:r>
              <a:rPr lang="it-IT" sz="3200" dirty="0" smtClean="0"/>
              <a:t>! per la scuola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98336" y="6190208"/>
            <a:ext cx="482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59A425"/>
                </a:solidFill>
              </a:rPr>
              <a:t>29 maggio 2015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98335" y="5676569"/>
            <a:ext cx="482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Giornata Aperta Sul Web 2015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98334" y="5984346"/>
            <a:ext cx="482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Milano</a:t>
            </a:r>
          </a:p>
        </p:txBody>
      </p:sp>
    </p:spTree>
    <p:extLst>
      <p:ext uri="{BB962C8B-B14F-4D97-AF65-F5344CB8AC3E}">
        <p14:creationId xmlns:p14="http://schemas.microsoft.com/office/powerpoint/2010/main" xmlns="" val="7941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4539149" y="354947"/>
            <a:ext cx="311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Il template</a:t>
            </a:r>
            <a:endParaRPr lang="it-IT" sz="3200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3623" y="5308246"/>
            <a:ext cx="106888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Translation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: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If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can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contribute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a small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piece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of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wood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to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fire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,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flames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will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go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higher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and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higher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" 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Ancient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Chinese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The word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Zhòng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" in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this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ancient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translates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into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word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" in English.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our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mission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apply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meaning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of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this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ancient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Chinese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to the Web,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where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information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lighting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today's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society can be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flames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.</a:t>
            </a:r>
            <a:b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</a:b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has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1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the right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to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carry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firewood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to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fire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but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so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often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users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crash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into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technological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barriers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mainly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because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websites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are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not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developped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with </a:t>
            </a: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accessibility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in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mind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13623" y="4967489"/>
            <a:ext cx="10098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1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Dal sito del produttore</a:t>
            </a:r>
          </a:p>
          <a:p>
            <a:pPr lvl="0" defTabSz="914400"/>
            <a:r>
              <a:rPr lang="zh-CN" altLang="it-IT" sz="800" dirty="0"/>
              <a:t>众人拾柴火焰高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3623" y="1596025"/>
            <a:ext cx="51759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perché di questa scelta</a:t>
            </a:r>
          </a:p>
          <a:p>
            <a:endParaRPr lang="it-IT" sz="1400" dirty="0" smtClean="0"/>
          </a:p>
          <a:p>
            <a:pPr lvl="1"/>
            <a:r>
              <a:rPr lang="it-IT" sz="1400" dirty="0" smtClean="0"/>
              <a:t>Particolare attenzione all'accessibilità del template</a:t>
            </a:r>
          </a:p>
          <a:p>
            <a:pPr lvl="1"/>
            <a:endParaRPr lang="it-IT" sz="1400" dirty="0" smtClean="0"/>
          </a:p>
          <a:p>
            <a:pPr lvl="1"/>
            <a:r>
              <a:rPr lang="it-IT" sz="1400" dirty="0" smtClean="0"/>
              <a:t>Possibilità di personalizzazioni importanti</a:t>
            </a:r>
          </a:p>
          <a:p>
            <a:pPr lvl="1"/>
            <a:endParaRPr lang="it-IT" sz="1400" dirty="0" smtClean="0"/>
          </a:p>
          <a:p>
            <a:pPr lvl="1"/>
            <a:r>
              <a:rPr lang="it-IT" sz="1400" dirty="0" smtClean="0"/>
              <a:t>Numero di posizioni disponibili per i moduli</a:t>
            </a:r>
          </a:p>
          <a:p>
            <a:pPr lvl="1"/>
            <a:endParaRPr lang="it-IT" sz="1400" dirty="0" smtClean="0"/>
          </a:p>
          <a:p>
            <a:pPr lvl="1"/>
            <a:r>
              <a:rPr lang="it-IT" sz="1400" dirty="0" smtClean="0"/>
              <a:t>Sviluppato in HTML 5</a:t>
            </a:r>
            <a:endParaRPr lang="it-IT" dirty="0"/>
          </a:p>
        </p:txBody>
      </p:sp>
      <p:pic>
        <p:nvPicPr>
          <p:cNvPr id="9218" name="Picture 2" descr="http://www.w3.org/html/logo/downloads/HTML5_Logo_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5839" y="2938472"/>
            <a:ext cx="675910" cy="6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agono 15"/>
          <p:cNvSpPr>
            <a:spLocks noChangeAspect="1"/>
          </p:cNvSpPr>
          <p:nvPr/>
        </p:nvSpPr>
        <p:spPr>
          <a:xfrm>
            <a:off x="611664" y="3405247"/>
            <a:ext cx="252000" cy="218400"/>
          </a:xfrm>
          <a:prstGeom prst="hexagon">
            <a:avLst/>
          </a:prstGeom>
          <a:solidFill>
            <a:srgbClr val="74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Esagono 16"/>
          <p:cNvSpPr>
            <a:spLocks noChangeAspect="1"/>
          </p:cNvSpPr>
          <p:nvPr/>
        </p:nvSpPr>
        <p:spPr>
          <a:xfrm>
            <a:off x="628240" y="2991370"/>
            <a:ext cx="252000" cy="218400"/>
          </a:xfrm>
          <a:prstGeom prst="hexagon">
            <a:avLst/>
          </a:prstGeom>
          <a:solidFill>
            <a:srgbClr val="F7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Esagono 19"/>
          <p:cNvSpPr>
            <a:spLocks noChangeAspect="1"/>
          </p:cNvSpPr>
          <p:nvPr/>
        </p:nvSpPr>
        <p:spPr>
          <a:xfrm>
            <a:off x="628240" y="2551481"/>
            <a:ext cx="252000" cy="218400"/>
          </a:xfrm>
          <a:prstGeom prst="hexagon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Esagono 20"/>
          <p:cNvSpPr>
            <a:spLocks noChangeAspect="1"/>
          </p:cNvSpPr>
          <p:nvPr/>
        </p:nvSpPr>
        <p:spPr>
          <a:xfrm>
            <a:off x="611664" y="2112998"/>
            <a:ext cx="252000" cy="218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4955039" y="2691622"/>
            <a:ext cx="2367007" cy="1461608"/>
            <a:chOff x="4955039" y="2691622"/>
            <a:chExt cx="2367007" cy="1461608"/>
          </a:xfrm>
        </p:grpSpPr>
        <p:sp>
          <p:nvSpPr>
            <p:cNvPr id="28" name="Esagono 27"/>
            <p:cNvSpPr/>
            <p:nvPr/>
          </p:nvSpPr>
          <p:spPr>
            <a:xfrm>
              <a:off x="5864293" y="3186923"/>
              <a:ext cx="540000" cy="4680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it-IT" sz="2400" dirty="0" smtClean="0"/>
                <a:t>众</a:t>
              </a:r>
              <a:endParaRPr lang="it-IT" sz="2400" dirty="0"/>
            </a:p>
          </p:txBody>
        </p:sp>
        <p:sp>
          <p:nvSpPr>
            <p:cNvPr id="29" name="Esagono 28"/>
            <p:cNvSpPr/>
            <p:nvPr/>
          </p:nvSpPr>
          <p:spPr>
            <a:xfrm>
              <a:off x="6782046" y="3171197"/>
              <a:ext cx="540000" cy="468000"/>
            </a:xfrm>
            <a:prstGeom prst="hexagon">
              <a:avLst/>
            </a:prstGeom>
            <a:solidFill>
              <a:srgbClr val="74C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Esagono 29"/>
            <p:cNvSpPr/>
            <p:nvPr/>
          </p:nvSpPr>
          <p:spPr>
            <a:xfrm>
              <a:off x="5864293" y="3685230"/>
              <a:ext cx="540000" cy="468000"/>
            </a:xfrm>
            <a:prstGeom prst="hexagon">
              <a:avLst/>
            </a:prstGeom>
            <a:solidFill>
              <a:srgbClr val="F7B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Esagono 30"/>
            <p:cNvSpPr/>
            <p:nvPr/>
          </p:nvSpPr>
          <p:spPr>
            <a:xfrm>
              <a:off x="4955039" y="3163577"/>
              <a:ext cx="540000" cy="468000"/>
            </a:xfrm>
            <a:prstGeom prst="hexagon">
              <a:avLst/>
            </a:prstGeom>
            <a:solidFill>
              <a:srgbClr val="E45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Esagono 31"/>
            <p:cNvSpPr/>
            <p:nvPr/>
          </p:nvSpPr>
          <p:spPr>
            <a:xfrm>
              <a:off x="5862388" y="2691622"/>
              <a:ext cx="540000" cy="468000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Esagono 32"/>
            <p:cNvSpPr/>
            <p:nvPr/>
          </p:nvSpPr>
          <p:spPr>
            <a:xfrm>
              <a:off x="5408855" y="293085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Esagono 33"/>
            <p:cNvSpPr/>
            <p:nvPr/>
          </p:nvSpPr>
          <p:spPr>
            <a:xfrm>
              <a:off x="6322217" y="293847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Esagono 34"/>
            <p:cNvSpPr/>
            <p:nvPr/>
          </p:nvSpPr>
          <p:spPr>
            <a:xfrm>
              <a:off x="5405626" y="344028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Esagono 35"/>
            <p:cNvSpPr/>
            <p:nvPr/>
          </p:nvSpPr>
          <p:spPr>
            <a:xfrm>
              <a:off x="6326608" y="343266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7" name="Esagono 36"/>
          <p:cNvSpPr>
            <a:spLocks noChangeAspect="1"/>
          </p:cNvSpPr>
          <p:nvPr/>
        </p:nvSpPr>
        <p:spPr>
          <a:xfrm>
            <a:off x="5870421" y="1067418"/>
            <a:ext cx="552758" cy="468000"/>
          </a:xfrm>
          <a:prstGeom prst="hexagon">
            <a:avLst/>
          </a:prstGeom>
          <a:solidFill>
            <a:srgbClr val="74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5226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4539149" y="354947"/>
            <a:ext cx="311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Il template</a:t>
            </a:r>
            <a:endParaRPr lang="it-IT" sz="3200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3623" y="5308246"/>
            <a:ext cx="106888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Translation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: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If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can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contribute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a small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piece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of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wood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to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fire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,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flames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will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go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higher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and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higher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" 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Ancient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Chinese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The word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Zhòng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" in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this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ancient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translates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into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word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" in English.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our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mission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apply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meaning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of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this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ancient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Chinese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to the Web,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where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information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lighting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today's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society can be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flames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.</a:t>
            </a:r>
            <a:b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</a:b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has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1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the right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to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carry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firewood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to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fire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but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so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often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users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crash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into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technological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barriers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mainly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because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websites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are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not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developped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with </a:t>
            </a: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accessibility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in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mind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13623" y="4967489"/>
            <a:ext cx="10098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1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Dal sito del produttore</a:t>
            </a:r>
          </a:p>
          <a:p>
            <a:pPr lvl="0" defTabSz="914400"/>
            <a:r>
              <a:rPr lang="zh-CN" altLang="it-IT" sz="800" dirty="0"/>
              <a:t>众人拾柴火焰高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496300" y="1596025"/>
            <a:ext cx="3357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rgbClr val="F7BB4A"/>
                </a:solidFill>
              </a:rPr>
              <a:t>Inoltre, nel periodo in cui l'idea di un nuovo modello iniziava a nascere all'interno del gruppo </a:t>
            </a:r>
            <a:r>
              <a:rPr lang="it-IT" sz="1200" dirty="0" err="1">
                <a:solidFill>
                  <a:srgbClr val="F7BB4A"/>
                </a:solidFill>
              </a:rPr>
              <a:t>Facebook</a:t>
            </a:r>
            <a:r>
              <a:rPr lang="it-IT" sz="1200" dirty="0">
                <a:solidFill>
                  <a:srgbClr val="F7BB4A"/>
                </a:solidFill>
              </a:rPr>
              <a:t>, il template </a:t>
            </a:r>
            <a:r>
              <a:rPr lang="it-IT" sz="1200" dirty="0" err="1">
                <a:solidFill>
                  <a:srgbClr val="F7BB4A"/>
                </a:solidFill>
              </a:rPr>
              <a:t>Joomla</a:t>
            </a:r>
            <a:r>
              <a:rPr lang="it-IT" sz="1200" dirty="0">
                <a:solidFill>
                  <a:srgbClr val="F7BB4A"/>
                </a:solidFill>
              </a:rPr>
              <a:t> FAP non era ancora disponibile nella versione per </a:t>
            </a:r>
            <a:r>
              <a:rPr lang="it-IT" sz="1200" dirty="0" err="1">
                <a:solidFill>
                  <a:srgbClr val="F7BB4A"/>
                </a:solidFill>
              </a:rPr>
              <a:t>Joomla</a:t>
            </a:r>
            <a:r>
              <a:rPr lang="it-IT" sz="1200" dirty="0">
                <a:solidFill>
                  <a:srgbClr val="F7BB4A"/>
                </a:solidFill>
              </a:rPr>
              <a:t>! 3.x</a:t>
            </a:r>
          </a:p>
        </p:txBody>
      </p:sp>
      <p:sp>
        <p:nvSpPr>
          <p:cNvPr id="24" name="Esagono 23"/>
          <p:cNvSpPr>
            <a:spLocks noChangeAspect="1"/>
          </p:cNvSpPr>
          <p:nvPr/>
        </p:nvSpPr>
        <p:spPr>
          <a:xfrm>
            <a:off x="5870421" y="1067418"/>
            <a:ext cx="552758" cy="468000"/>
          </a:xfrm>
          <a:prstGeom prst="hexagon">
            <a:avLst/>
          </a:prstGeom>
          <a:solidFill>
            <a:srgbClr val="74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4955039" y="2691622"/>
            <a:ext cx="2367007" cy="1461608"/>
            <a:chOff x="4955039" y="2691622"/>
            <a:chExt cx="2367007" cy="1461608"/>
          </a:xfrm>
        </p:grpSpPr>
        <p:sp>
          <p:nvSpPr>
            <p:cNvPr id="27" name="Esagono 26"/>
            <p:cNvSpPr/>
            <p:nvPr/>
          </p:nvSpPr>
          <p:spPr>
            <a:xfrm>
              <a:off x="5864293" y="3186923"/>
              <a:ext cx="540000" cy="4680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it-IT" sz="2400" dirty="0" smtClean="0"/>
                <a:t>众</a:t>
              </a:r>
              <a:endParaRPr lang="it-IT" sz="2400" dirty="0"/>
            </a:p>
          </p:txBody>
        </p:sp>
        <p:sp>
          <p:nvSpPr>
            <p:cNvPr id="37" name="Esagono 36"/>
            <p:cNvSpPr/>
            <p:nvPr/>
          </p:nvSpPr>
          <p:spPr>
            <a:xfrm>
              <a:off x="6782046" y="3171197"/>
              <a:ext cx="540000" cy="468000"/>
            </a:xfrm>
            <a:prstGeom prst="hexagon">
              <a:avLst/>
            </a:prstGeom>
            <a:solidFill>
              <a:srgbClr val="74C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Esagono 37"/>
            <p:cNvSpPr/>
            <p:nvPr/>
          </p:nvSpPr>
          <p:spPr>
            <a:xfrm>
              <a:off x="5864293" y="3685230"/>
              <a:ext cx="540000" cy="468000"/>
            </a:xfrm>
            <a:prstGeom prst="hexagon">
              <a:avLst/>
            </a:prstGeom>
            <a:solidFill>
              <a:srgbClr val="F7B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Esagono 38"/>
            <p:cNvSpPr/>
            <p:nvPr/>
          </p:nvSpPr>
          <p:spPr>
            <a:xfrm>
              <a:off x="4955039" y="3163577"/>
              <a:ext cx="540000" cy="468000"/>
            </a:xfrm>
            <a:prstGeom prst="hexagon">
              <a:avLst/>
            </a:prstGeom>
            <a:solidFill>
              <a:srgbClr val="E45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Esagono 39"/>
            <p:cNvSpPr/>
            <p:nvPr/>
          </p:nvSpPr>
          <p:spPr>
            <a:xfrm>
              <a:off x="5862388" y="2691622"/>
              <a:ext cx="540000" cy="468000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Esagono 40"/>
            <p:cNvSpPr/>
            <p:nvPr/>
          </p:nvSpPr>
          <p:spPr>
            <a:xfrm>
              <a:off x="5408855" y="293085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Esagono 41"/>
            <p:cNvSpPr/>
            <p:nvPr/>
          </p:nvSpPr>
          <p:spPr>
            <a:xfrm>
              <a:off x="6322217" y="293847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Esagono 42"/>
            <p:cNvSpPr/>
            <p:nvPr/>
          </p:nvSpPr>
          <p:spPr>
            <a:xfrm>
              <a:off x="5405626" y="344028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Esagono 43"/>
            <p:cNvSpPr/>
            <p:nvPr/>
          </p:nvSpPr>
          <p:spPr>
            <a:xfrm>
              <a:off x="6326608" y="343266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413623" y="1596025"/>
            <a:ext cx="51759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perché di questa scelta</a:t>
            </a:r>
          </a:p>
          <a:p>
            <a:endParaRPr lang="it-IT" sz="1400" dirty="0" smtClean="0"/>
          </a:p>
          <a:p>
            <a:pPr lvl="1"/>
            <a:r>
              <a:rPr lang="it-IT" sz="1400" dirty="0" smtClean="0"/>
              <a:t>Particolare attenzione all'accessibilità del template</a:t>
            </a:r>
          </a:p>
          <a:p>
            <a:pPr lvl="1"/>
            <a:endParaRPr lang="it-IT" sz="1400" dirty="0" smtClean="0"/>
          </a:p>
          <a:p>
            <a:pPr lvl="1"/>
            <a:r>
              <a:rPr lang="it-IT" sz="1400" dirty="0" smtClean="0"/>
              <a:t>Possibilità di personalizzazioni importanti</a:t>
            </a:r>
          </a:p>
          <a:p>
            <a:pPr lvl="1"/>
            <a:endParaRPr lang="it-IT" sz="1400" dirty="0" smtClean="0"/>
          </a:p>
          <a:p>
            <a:pPr lvl="1"/>
            <a:r>
              <a:rPr lang="it-IT" sz="1400" dirty="0" smtClean="0"/>
              <a:t>Numero di posizioni disponibili per i moduli</a:t>
            </a:r>
          </a:p>
          <a:p>
            <a:pPr lvl="1"/>
            <a:endParaRPr lang="it-IT" sz="1400" dirty="0" smtClean="0"/>
          </a:p>
          <a:p>
            <a:pPr lvl="1"/>
            <a:r>
              <a:rPr lang="it-IT" sz="1400" dirty="0" smtClean="0"/>
              <a:t>Sviluppato in HTML 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787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4539149" y="354947"/>
            <a:ext cx="311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Il template</a:t>
            </a:r>
            <a:endParaRPr lang="it-IT" sz="3200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4434924" y="1521464"/>
            <a:ext cx="3423751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Alcune precisazioni…</a:t>
            </a:r>
          </a:p>
        </p:txBody>
      </p:sp>
      <p:sp>
        <p:nvSpPr>
          <p:cNvPr id="2" name="Rettangolo 1"/>
          <p:cNvSpPr/>
          <p:nvPr/>
        </p:nvSpPr>
        <p:spPr>
          <a:xfrm>
            <a:off x="413623" y="2570758"/>
            <a:ext cx="1135128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600" dirty="0" smtClean="0"/>
              <a:t>La scelta di </a:t>
            </a:r>
            <a:r>
              <a:rPr lang="it-IT" sz="1600" b="1" dirty="0" err="1" smtClean="0"/>
              <a:t>Zhong</a:t>
            </a:r>
            <a:r>
              <a:rPr lang="it-IT" sz="1600" dirty="0" smtClean="0"/>
              <a:t> non preclude la realizzazione di una prossima versione con </a:t>
            </a:r>
            <a:r>
              <a:rPr lang="it-IT" sz="1600" b="1" dirty="0" err="1" smtClean="0"/>
              <a:t>JoomlaFAP</a:t>
            </a:r>
            <a:endParaRPr lang="it-IT" sz="1600" b="1" dirty="0" smtClean="0"/>
          </a:p>
          <a:p>
            <a:pPr algn="ctr">
              <a:lnSpc>
                <a:spcPct val="200000"/>
              </a:lnSpc>
            </a:pPr>
            <a:r>
              <a:rPr lang="it-IT" sz="1600" b="1" dirty="0" err="1" smtClean="0"/>
              <a:t>JoomlaFAP</a:t>
            </a:r>
            <a:r>
              <a:rPr lang="it-IT" sz="1600" dirty="0" smtClean="0"/>
              <a:t> adesso prevede diverse </a:t>
            </a:r>
            <a:r>
              <a:rPr lang="it-IT" sz="1600" dirty="0" err="1" smtClean="0"/>
              <a:t>releases</a:t>
            </a:r>
            <a:r>
              <a:rPr lang="it-IT" sz="1600" dirty="0" smtClean="0"/>
              <a:t>: solo la versione predefinita è disponibile per il download gratuito</a:t>
            </a:r>
          </a:p>
          <a:p>
            <a:pPr algn="ctr">
              <a:lnSpc>
                <a:spcPct val="200000"/>
              </a:lnSpc>
            </a:pPr>
            <a:r>
              <a:rPr lang="it-IT" sz="1600" b="1" dirty="0" err="1" smtClean="0"/>
              <a:t>Zhong</a:t>
            </a:r>
            <a:r>
              <a:rPr lang="it-IT" sz="1600" b="1" dirty="0" smtClean="0"/>
              <a:t> </a:t>
            </a:r>
            <a:r>
              <a:rPr lang="it-IT" sz="1600" dirty="0" smtClean="0"/>
              <a:t>prevede anch'esso diverse </a:t>
            </a:r>
            <a:r>
              <a:rPr lang="it-IT" sz="1600" dirty="0" err="1" smtClean="0"/>
              <a:t>releases</a:t>
            </a:r>
            <a:r>
              <a:rPr lang="it-IT" sz="1600" dirty="0" smtClean="0"/>
              <a:t>: la versione utilizzata per il presente modello è la versione Free</a:t>
            </a:r>
            <a:endParaRPr lang="it-IT" sz="1600" dirty="0"/>
          </a:p>
        </p:txBody>
      </p:sp>
      <p:sp>
        <p:nvSpPr>
          <p:cNvPr id="24" name="Esagono 23"/>
          <p:cNvSpPr>
            <a:spLocks noChangeAspect="1"/>
          </p:cNvSpPr>
          <p:nvPr/>
        </p:nvSpPr>
        <p:spPr>
          <a:xfrm>
            <a:off x="5870421" y="1067418"/>
            <a:ext cx="552758" cy="468000"/>
          </a:xfrm>
          <a:prstGeom prst="hexagon">
            <a:avLst/>
          </a:prstGeom>
          <a:solidFill>
            <a:srgbClr val="74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13623" y="5634048"/>
            <a:ext cx="7189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 smtClean="0">
                <a:solidFill>
                  <a:srgbClr val="FF0000"/>
                </a:solidFill>
              </a:rPr>
              <a:t>* Per gentile concessione di Francesco </a:t>
            </a:r>
            <a:r>
              <a:rPr lang="it-IT" sz="1000" i="1" dirty="0" err="1" smtClean="0">
                <a:solidFill>
                  <a:srgbClr val="FF0000"/>
                </a:solidFill>
              </a:rPr>
              <a:t>Zaniol</a:t>
            </a:r>
            <a:r>
              <a:rPr lang="it-IT" sz="1000" i="1" dirty="0" smtClean="0">
                <a:solidFill>
                  <a:srgbClr val="FF0000"/>
                </a:solidFill>
              </a:rPr>
              <a:t> – ad uso esclusivo dei siti scolastici realizzati con il presente modello</a:t>
            </a:r>
            <a:endParaRPr lang="it-IT" sz="1000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19464" y="4546171"/>
            <a:ext cx="6654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La versione del template </a:t>
            </a:r>
            <a:r>
              <a:rPr lang="it-IT" b="1" dirty="0" err="1"/>
              <a:t>Zhong</a:t>
            </a:r>
            <a:r>
              <a:rPr lang="it-IT" b="1" dirty="0"/>
              <a:t> per Porte Aperte Sul Web non riporta i crediti del produttore</a:t>
            </a:r>
            <a:r>
              <a:rPr lang="it-IT" dirty="0">
                <a:solidFill>
                  <a:srgbClr val="FF0000"/>
                </a:solidFill>
              </a:rPr>
              <a:t>*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212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05274" y="215158"/>
            <a:ext cx="458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Una necessaria premessa…</a:t>
            </a:r>
            <a:endParaRPr lang="it-IT" sz="2400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3"/>
          <a:srcRect t="7919" r="794" b="7848"/>
          <a:stretch/>
        </p:blipFill>
        <p:spPr>
          <a:xfrm>
            <a:off x="1985348" y="939722"/>
            <a:ext cx="8520921" cy="4069592"/>
          </a:xfrm>
          <a:prstGeom prst="rect">
            <a:avLst/>
          </a:prstGeom>
          <a:effectLst>
            <a:reflection blurRad="6350" stA="52000" endA="300" endPos="18000" dir="5400000" sy="-100000" algn="bl" rotWithShape="0"/>
          </a:effectLst>
        </p:spPr>
      </p:pic>
      <p:pic>
        <p:nvPicPr>
          <p:cNvPr id="40" name="Picture 2" descr="http://www.w3.org/html/logo/downloads/HTML5_Logo_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5839" y="2938472"/>
            <a:ext cx="675910" cy="6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4094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86" r="18556"/>
          <a:stretch/>
        </p:blipFill>
        <p:spPr>
          <a:xfrm>
            <a:off x="165100" y="114300"/>
            <a:ext cx="2921000" cy="6604000"/>
          </a:xfrm>
          <a:prstGeom prst="rect">
            <a:avLst/>
          </a:prstGeom>
          <a:ln w="28575">
            <a:solidFill>
              <a:schemeClr val="tx1">
                <a:lumMod val="75000"/>
              </a:schemeClr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9047172" y="3497909"/>
            <a:ext cx="2558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i="1" dirty="0">
                <a:solidFill>
                  <a:srgbClr val="EBAD5F"/>
                </a:solidFill>
              </a:rPr>
              <a:t>La versione </a:t>
            </a:r>
            <a:r>
              <a:rPr lang="it-IT" sz="1400" i="1" dirty="0" smtClean="0">
                <a:solidFill>
                  <a:srgbClr val="EBAD5F"/>
                </a:solidFill>
              </a:rPr>
              <a:t>free del </a:t>
            </a:r>
            <a:r>
              <a:rPr lang="it-IT" sz="1400" i="1" dirty="0">
                <a:solidFill>
                  <a:srgbClr val="EBAD5F"/>
                </a:solidFill>
              </a:rPr>
              <a:t>template </a:t>
            </a:r>
            <a:r>
              <a:rPr lang="it-IT" sz="1400" i="1" dirty="0" err="1">
                <a:solidFill>
                  <a:srgbClr val="EBAD5F"/>
                </a:solidFill>
              </a:rPr>
              <a:t>Zhong</a:t>
            </a:r>
            <a:r>
              <a:rPr lang="it-IT" sz="1400" i="1" dirty="0">
                <a:solidFill>
                  <a:srgbClr val="EBAD5F"/>
                </a:solidFill>
              </a:rPr>
              <a:t> per Porte Aperte Sul Web non riporta i crediti del produttore</a:t>
            </a:r>
            <a:r>
              <a:rPr lang="it-IT" sz="1400" i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Rettangolo 3"/>
          <p:cNvSpPr/>
          <p:nvPr/>
        </p:nvSpPr>
        <p:spPr>
          <a:xfrm>
            <a:off x="5002211" y="6508784"/>
            <a:ext cx="7189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000" i="1" dirty="0" smtClean="0">
                <a:solidFill>
                  <a:srgbClr val="FF0000"/>
                </a:solidFill>
              </a:rPr>
              <a:t>* Per gentile concessione di Francesco </a:t>
            </a:r>
            <a:r>
              <a:rPr lang="it-IT" sz="1000" i="1" dirty="0" err="1" smtClean="0">
                <a:solidFill>
                  <a:srgbClr val="FF0000"/>
                </a:solidFill>
              </a:rPr>
              <a:t>Zaniol</a:t>
            </a:r>
            <a:r>
              <a:rPr lang="it-IT" sz="1000" i="1" dirty="0" smtClean="0">
                <a:solidFill>
                  <a:srgbClr val="FF0000"/>
                </a:solidFill>
              </a:rPr>
              <a:t> – ad uso esclusivo dei siti scolastici realizzati con il presente modello</a:t>
            </a:r>
            <a:endParaRPr lang="it-IT" sz="1000" i="1" dirty="0"/>
          </a:p>
        </p:txBody>
      </p:sp>
      <p:sp>
        <p:nvSpPr>
          <p:cNvPr id="5" name="Rettangolo 4"/>
          <p:cNvSpPr/>
          <p:nvPr/>
        </p:nvSpPr>
        <p:spPr>
          <a:xfrm>
            <a:off x="3306698" y="1950867"/>
            <a:ext cx="66546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Caratteristiche principali del template free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Pannello accessibilità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Layout </a:t>
            </a:r>
            <a:r>
              <a:rPr lang="it-IT" sz="1400" dirty="0" err="1"/>
              <a:t>Width</a:t>
            </a:r>
            <a:r>
              <a:rPr lang="it-IT" sz="1400" dirty="0"/>
              <a:t> </a:t>
            </a:r>
            <a:r>
              <a:rPr lang="it-IT" sz="1400" dirty="0" err="1"/>
              <a:t>switcher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High </a:t>
            </a:r>
            <a:r>
              <a:rPr lang="it-IT" sz="1400" dirty="0" err="1"/>
              <a:t>Contrast</a:t>
            </a:r>
            <a:r>
              <a:rPr lang="it-IT" sz="1400" dirty="0"/>
              <a:t> Layout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Best </a:t>
            </a:r>
            <a:r>
              <a:rPr lang="it-IT" sz="1400" dirty="0" err="1"/>
              <a:t>Legibility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Night Mode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Font </a:t>
            </a:r>
            <a:r>
              <a:rPr lang="it-IT" sz="1400" dirty="0" err="1"/>
              <a:t>Resize</a:t>
            </a:r>
            <a:r>
              <a:rPr lang="it-IT" sz="1400" dirty="0"/>
              <a:t> </a:t>
            </a:r>
            <a:r>
              <a:rPr lang="it-IT" sz="1400" dirty="0" err="1"/>
              <a:t>Tool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Responsive Objects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Responsive Font </a:t>
            </a:r>
            <a:r>
              <a:rPr lang="it-IT" sz="1400" dirty="0" err="1"/>
              <a:t>Size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/>
              <a:t>Multilanguage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/>
              <a:t>Crossbrowser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40 Custom Module Positions Available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Non </a:t>
            </a:r>
            <a:r>
              <a:rPr lang="it-IT" sz="1400" dirty="0" err="1"/>
              <a:t>essential</a:t>
            </a:r>
            <a:r>
              <a:rPr lang="it-IT" sz="1400" dirty="0"/>
              <a:t> </a:t>
            </a:r>
            <a:r>
              <a:rPr lang="it-IT" sz="1400" dirty="0" err="1" smtClean="0"/>
              <a:t>Javascript</a:t>
            </a:r>
            <a:endParaRPr lang="it-IT" sz="1400" dirty="0"/>
          </a:p>
        </p:txBody>
      </p:sp>
      <p:sp>
        <p:nvSpPr>
          <p:cNvPr id="6" name="Rettangolo 5">
            <a:hlinkClick r:id="rId3"/>
          </p:cNvPr>
          <p:cNvSpPr/>
          <p:nvPr/>
        </p:nvSpPr>
        <p:spPr>
          <a:xfrm>
            <a:off x="5461281" y="5943429"/>
            <a:ext cx="4158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/>
              <a:t>http://www.accessibletemplate.com/zhong/features</a:t>
            </a:r>
          </a:p>
        </p:txBody>
      </p:sp>
      <p:sp>
        <p:nvSpPr>
          <p:cNvPr id="8" name="Rettangolo 7"/>
          <p:cNvSpPr/>
          <p:nvPr/>
        </p:nvSpPr>
        <p:spPr>
          <a:xfrm>
            <a:off x="6972492" y="5562742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 </a:t>
            </a:r>
            <a:r>
              <a:rPr lang="it-IT" dirty="0" smtClean="0"/>
              <a:t>ancora…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06698" y="274399"/>
            <a:ext cx="5456578" cy="123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SS3 In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8570" y="967915"/>
            <a:ext cx="3619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ML5 In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691" y="958391"/>
            <a:ext cx="3333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e 8"/>
          <p:cNvSpPr/>
          <p:nvPr/>
        </p:nvSpPr>
        <p:spPr>
          <a:xfrm>
            <a:off x="10326671" y="2767404"/>
            <a:ext cx="635000" cy="635000"/>
          </a:xfrm>
          <a:prstGeom prst="ellipse">
            <a:avLst/>
          </a:prstGeom>
          <a:ln w="44450" cmpd="thickThin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!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6698" y="1838770"/>
            <a:ext cx="66546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Specifiche di accessibilità del template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/>
              <a:t>Anchors</a:t>
            </a:r>
            <a:r>
              <a:rPr lang="it-IT" sz="1400" dirty="0"/>
              <a:t> </a:t>
            </a:r>
            <a:r>
              <a:rPr lang="it-IT" sz="1400" dirty="0" smtClean="0"/>
              <a:t>menu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/>
              <a:t>Section</a:t>
            </a:r>
            <a:r>
              <a:rPr lang="it-IT" sz="1400" dirty="0"/>
              <a:t> </a:t>
            </a:r>
            <a:r>
              <a:rPr lang="it-IT" sz="1400" dirty="0" err="1"/>
              <a:t>headings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ARIA Landmarks and Roles </a:t>
            </a:r>
            <a:r>
              <a:rPr lang="en-US" sz="1400" dirty="0" smtClean="0"/>
              <a:t>Implemented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WAI-ARIA </a:t>
            </a:r>
            <a:r>
              <a:rPr lang="it-IT" sz="1400" dirty="0" err="1" smtClean="0"/>
              <a:t>Implemented</a:t>
            </a:r>
            <a:endParaRPr lang="it-IT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All page functionalities are available </a:t>
            </a:r>
            <a:r>
              <a:rPr lang="en-US" sz="1400" dirty="0" smtClean="0"/>
              <a:t>via keyboard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/>
              <a:t>Accessible</a:t>
            </a:r>
            <a:r>
              <a:rPr lang="it-IT" sz="1400" dirty="0"/>
              <a:t> </a:t>
            </a:r>
            <a:r>
              <a:rPr lang="it-IT" sz="1400" dirty="0" err="1"/>
              <a:t>Javascript</a:t>
            </a:r>
            <a:r>
              <a:rPr lang="it-IT" sz="1400" dirty="0"/>
              <a:t> </a:t>
            </a:r>
            <a:r>
              <a:rPr lang="it-IT" sz="1400" dirty="0" err="1"/>
              <a:t>tooltips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"Site help document" is provided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/>
              <a:t>Tableless</a:t>
            </a:r>
            <a:r>
              <a:rPr lang="it-IT" sz="1400" dirty="0"/>
              <a:t> layout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Session </a:t>
            </a:r>
            <a:r>
              <a:rPr lang="it-IT" sz="1400" dirty="0" smtClean="0"/>
              <a:t>cookies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 smtClean="0"/>
              <a:t>Print</a:t>
            </a:r>
            <a:r>
              <a:rPr lang="it-IT" sz="1400" dirty="0" smtClean="0"/>
              <a:t> </a:t>
            </a:r>
            <a:r>
              <a:rPr lang="it-IT" sz="1400" dirty="0"/>
              <a:t>page </a:t>
            </a:r>
            <a:r>
              <a:rPr lang="it-IT" sz="1400" dirty="0" smtClean="0"/>
              <a:t>style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/>
              <a:t>Hidden</a:t>
            </a:r>
            <a:r>
              <a:rPr lang="it-IT" sz="1400" dirty="0"/>
              <a:t> </a:t>
            </a:r>
            <a:r>
              <a:rPr lang="it-IT" sz="1400" dirty="0" err="1" smtClean="0"/>
              <a:t>messages</a:t>
            </a:r>
            <a:endParaRPr lang="it-IT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i="1" dirty="0" err="1"/>
              <a:t>Commented</a:t>
            </a:r>
            <a:r>
              <a:rPr lang="it-IT" sz="1400" i="1" dirty="0"/>
              <a:t> </a:t>
            </a:r>
            <a:r>
              <a:rPr lang="it-IT" sz="1400" i="1" dirty="0" smtClean="0"/>
              <a:t>Code</a:t>
            </a:r>
            <a:endParaRPr lang="it-IT" sz="1400" i="1" dirty="0"/>
          </a:p>
        </p:txBody>
      </p:sp>
      <p:sp>
        <p:nvSpPr>
          <p:cNvPr id="6" name="Rettangolo 5">
            <a:hlinkClick r:id="rId2"/>
          </p:cNvPr>
          <p:cNvSpPr/>
          <p:nvPr/>
        </p:nvSpPr>
        <p:spPr>
          <a:xfrm>
            <a:off x="5461281" y="5943429"/>
            <a:ext cx="4158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/>
              <a:t>http://www.accessibletemplate.com/zhong/features</a:t>
            </a:r>
          </a:p>
        </p:txBody>
      </p:sp>
      <p:sp>
        <p:nvSpPr>
          <p:cNvPr id="8" name="Rettangolo 7"/>
          <p:cNvSpPr/>
          <p:nvPr/>
        </p:nvSpPr>
        <p:spPr>
          <a:xfrm>
            <a:off x="5002211" y="5614585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Elenco delle caratteristiche disponibile </a:t>
            </a:r>
            <a:r>
              <a:rPr lang="it-IT" dirty="0" err="1" smtClean="0"/>
              <a:t>all'url</a:t>
            </a:r>
            <a:r>
              <a:rPr lang="it-IT" dirty="0"/>
              <a:t>: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0975" y="125605"/>
            <a:ext cx="2257425" cy="6543675"/>
          </a:xfrm>
          <a:prstGeom prst="rect">
            <a:avLst/>
          </a:prstGeom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06698" y="274399"/>
            <a:ext cx="5456578" cy="123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CSS3 In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8570" y="967915"/>
            <a:ext cx="3619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ML5 In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691" y="958391"/>
            <a:ext cx="3333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31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50979" y="1378849"/>
            <a:ext cx="2389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Posizioni dei moduli</a:t>
            </a:r>
            <a:endParaRPr lang="it-IT" sz="1400" i="1" dirty="0"/>
          </a:p>
        </p:txBody>
      </p:sp>
      <p:sp>
        <p:nvSpPr>
          <p:cNvPr id="6" name="Rettangolo 5">
            <a:hlinkClick r:id="rId2"/>
          </p:cNvPr>
          <p:cNvSpPr/>
          <p:nvPr/>
        </p:nvSpPr>
        <p:spPr>
          <a:xfrm>
            <a:off x="7107411" y="6525037"/>
            <a:ext cx="49952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900" dirty="0"/>
              <a:t>http://www.accessibletemplate.com/demo/gallery/documentation/module-positions</a:t>
            </a:r>
          </a:p>
        </p:txBody>
      </p:sp>
      <p:sp>
        <p:nvSpPr>
          <p:cNvPr id="8" name="Rettangolo 7"/>
          <p:cNvSpPr/>
          <p:nvPr/>
        </p:nvSpPr>
        <p:spPr>
          <a:xfrm>
            <a:off x="9013381" y="6320018"/>
            <a:ext cx="3089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100" dirty="0" err="1" smtClean="0"/>
              <a:t>Screenshot</a:t>
            </a:r>
            <a:r>
              <a:rPr lang="it-IT" sz="1100" dirty="0" smtClean="0"/>
              <a:t> posizioni moduli al seguente </a:t>
            </a:r>
            <a:r>
              <a:rPr lang="it-IT" sz="1100" dirty="0" err="1" smtClean="0"/>
              <a:t>url</a:t>
            </a:r>
            <a:endParaRPr lang="it-IT" sz="1100" dirty="0"/>
          </a:p>
        </p:txBody>
      </p:sp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83" r="19531" b="24"/>
          <a:stretch/>
        </p:blipFill>
        <p:spPr>
          <a:xfrm>
            <a:off x="221266" y="1947308"/>
            <a:ext cx="2848678" cy="4332023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06698" y="274399"/>
            <a:ext cx="5456578" cy="123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tangolo 2"/>
          <p:cNvSpPr/>
          <p:nvPr/>
        </p:nvSpPr>
        <p:spPr>
          <a:xfrm>
            <a:off x="3306698" y="2023175"/>
            <a:ext cx="835190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smtClean="0"/>
              <a:t>Attenzione</a:t>
            </a:r>
            <a:r>
              <a:rPr lang="it-IT" sz="1100" b="1" dirty="0"/>
              <a:t>: è molto importante che alcuni moduli specifici </a:t>
            </a:r>
            <a:r>
              <a:rPr lang="it-IT" sz="1100" b="1" dirty="0" smtClean="0"/>
              <a:t>siano </a:t>
            </a:r>
            <a:r>
              <a:rPr lang="it-IT" sz="1100" b="1" dirty="0"/>
              <a:t>caricati SOLO nella loro posizione corrispondente</a:t>
            </a:r>
            <a:r>
              <a:rPr lang="it-IT" sz="1100" b="1" dirty="0" smtClean="0"/>
              <a:t>.</a:t>
            </a:r>
          </a:p>
          <a:p>
            <a:r>
              <a:rPr lang="it-IT" sz="1100" dirty="0" smtClean="0"/>
              <a:t>Per </a:t>
            </a:r>
            <a:r>
              <a:rPr lang="it-IT" sz="1100" dirty="0"/>
              <a:t>esempio:</a:t>
            </a:r>
          </a:p>
          <a:p>
            <a:r>
              <a:rPr lang="it-IT" sz="1100" dirty="0" smtClean="0"/>
              <a:t>Corretto</a:t>
            </a:r>
            <a:r>
              <a:rPr lang="it-IT" sz="1100" dirty="0"/>
              <a:t>: Caricare il modulo di ricerca all'interno della posizione di "ricerca".</a:t>
            </a:r>
          </a:p>
          <a:p>
            <a:r>
              <a:rPr lang="it-IT" sz="1100" dirty="0"/>
              <a:t>Sbagliato: Caricare il </a:t>
            </a:r>
            <a:r>
              <a:rPr lang="it-IT" sz="1100" dirty="0" err="1"/>
              <a:t>facebook</a:t>
            </a:r>
            <a:r>
              <a:rPr lang="it-IT" sz="1100" dirty="0"/>
              <a:t>, </a:t>
            </a:r>
            <a:r>
              <a:rPr lang="it-IT" sz="1100" dirty="0" err="1"/>
              <a:t>twitter</a:t>
            </a:r>
            <a:r>
              <a:rPr lang="it-IT" sz="1100" dirty="0"/>
              <a:t>, </a:t>
            </a:r>
            <a:r>
              <a:rPr lang="it-IT" sz="1100" dirty="0" err="1"/>
              <a:t>google</a:t>
            </a:r>
            <a:r>
              <a:rPr lang="it-IT" sz="1100" dirty="0"/>
              <a:t> oltre a icone all'interno della posizione di "ricerca".</a:t>
            </a:r>
          </a:p>
          <a:p>
            <a:r>
              <a:rPr lang="it-IT" sz="1100" dirty="0"/>
              <a:t>Corretto: Caricare il menu principale all'interno della posizione di "menu principale".</a:t>
            </a:r>
          </a:p>
          <a:p>
            <a:r>
              <a:rPr lang="it-IT" sz="1100" dirty="0"/>
              <a:t>Sbagliato: caricare una presentazione all'interno della posizione di "menu principale".</a:t>
            </a:r>
          </a:p>
          <a:p>
            <a:endParaRPr lang="it-IT" sz="1100" dirty="0" smtClean="0"/>
          </a:p>
          <a:p>
            <a:r>
              <a:rPr lang="it-IT" sz="1100" b="1" dirty="0" smtClean="0">
                <a:solidFill>
                  <a:srgbClr val="EBAD5F"/>
                </a:solidFill>
              </a:rPr>
              <a:t>I </a:t>
            </a:r>
            <a:r>
              <a:rPr lang="it-IT" sz="1100" b="1" dirty="0">
                <a:solidFill>
                  <a:srgbClr val="EBAD5F"/>
                </a:solidFill>
              </a:rPr>
              <a:t>moduli che devono essere caricati nella loro posizione corrispondenti sono</a:t>
            </a:r>
            <a:r>
              <a:rPr lang="it-IT" sz="1100" b="1" dirty="0" smtClean="0">
                <a:solidFill>
                  <a:srgbClr val="EBAD5F"/>
                </a:solidFill>
              </a:rPr>
              <a:t>:</a:t>
            </a:r>
          </a:p>
          <a:p>
            <a:r>
              <a:rPr lang="it-IT" sz="1100" dirty="0" err="1" smtClean="0"/>
              <a:t>breadcrumbs</a:t>
            </a:r>
            <a:r>
              <a:rPr lang="it-IT" sz="1100" dirty="0" smtClean="0"/>
              <a:t>, </a:t>
            </a:r>
            <a:br>
              <a:rPr lang="it-IT" sz="1100" dirty="0" smtClean="0"/>
            </a:br>
            <a:r>
              <a:rPr lang="it-IT" sz="1100" dirty="0" smtClean="0"/>
              <a:t>menu supporto, </a:t>
            </a:r>
            <a:br>
              <a:rPr lang="it-IT" sz="1100" dirty="0" smtClean="0"/>
            </a:br>
            <a:r>
              <a:rPr lang="it-IT" sz="1100" dirty="0" smtClean="0"/>
              <a:t>lingua-</a:t>
            </a:r>
            <a:r>
              <a:rPr lang="it-IT" sz="1100" dirty="0" err="1" smtClean="0"/>
              <a:t>switcher</a:t>
            </a:r>
            <a:r>
              <a:rPr lang="it-IT" sz="1100" dirty="0"/>
              <a:t>, 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err="1" smtClean="0"/>
              <a:t>follow</a:t>
            </a:r>
            <a:r>
              <a:rPr lang="it-IT" sz="1100" dirty="0" smtClean="0"/>
              <a:t>-use, </a:t>
            </a:r>
            <a:br>
              <a:rPr lang="it-IT" sz="1100" dirty="0" smtClean="0"/>
            </a:br>
            <a:r>
              <a:rPr lang="it-IT" sz="1100" dirty="0" smtClean="0"/>
              <a:t>ricerca</a:t>
            </a:r>
            <a:r>
              <a:rPr lang="it-IT" sz="1100" dirty="0"/>
              <a:t>, 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menu principale,</a:t>
            </a:r>
            <a:br>
              <a:rPr lang="it-IT" sz="1100" dirty="0" smtClean="0"/>
            </a:br>
            <a:r>
              <a:rPr lang="it-IT" sz="1100" dirty="0" smtClean="0"/>
              <a:t>side-menu</a:t>
            </a:r>
            <a:r>
              <a:rPr lang="it-IT" sz="1100" dirty="0"/>
              <a:t>, 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login,</a:t>
            </a:r>
            <a:br>
              <a:rPr lang="it-IT" sz="1100" dirty="0" smtClean="0"/>
            </a:br>
            <a:r>
              <a:rPr lang="it-IT" sz="1100" dirty="0" err="1" smtClean="0"/>
              <a:t>footer</a:t>
            </a:r>
            <a:r>
              <a:rPr lang="it-IT" sz="1100" dirty="0" smtClean="0"/>
              <a:t>-menu,</a:t>
            </a:r>
            <a:br>
              <a:rPr lang="it-IT" sz="1100" dirty="0" smtClean="0"/>
            </a:br>
            <a:r>
              <a:rPr lang="it-IT" sz="1100" dirty="0" err="1" smtClean="0"/>
              <a:t>footer</a:t>
            </a:r>
            <a:r>
              <a:rPr lang="it-IT" sz="1100" dirty="0" smtClean="0"/>
              <a:t>-crediti</a:t>
            </a:r>
            <a:r>
              <a:rPr lang="it-IT" sz="1100" dirty="0"/>
              <a:t>.</a:t>
            </a:r>
          </a:p>
          <a:p>
            <a:endParaRPr lang="it-IT" sz="1100" dirty="0"/>
          </a:p>
          <a:p>
            <a:r>
              <a:rPr lang="it-IT" sz="1100" dirty="0"/>
              <a:t>Alcune altre posizioni sono più flessibili e possono ospitare una varietà di altri contenuti, come ad esempio una presentazione, contenuti collegati all'articolo principale, altri </a:t>
            </a:r>
            <a:r>
              <a:rPr lang="it-IT" sz="1100" dirty="0" err="1"/>
              <a:t>plugin</a:t>
            </a:r>
            <a:r>
              <a:rPr lang="it-IT" sz="1100" dirty="0"/>
              <a:t>, notizie, eccetera.</a:t>
            </a:r>
          </a:p>
          <a:p>
            <a:r>
              <a:rPr lang="it-IT" sz="1100" dirty="0"/>
              <a:t>Questi moduli sono: tutti i parte-top / bottom / posizioni sinistra / destra e di tutte le posizioni </a:t>
            </a:r>
            <a:r>
              <a:rPr lang="it-IT" sz="1100" dirty="0" err="1"/>
              <a:t>footer</a:t>
            </a:r>
            <a:r>
              <a:rPr lang="it-IT" sz="1100" dirty="0"/>
              <a:t>-top e </a:t>
            </a:r>
            <a:r>
              <a:rPr lang="it-IT" sz="1100" dirty="0" err="1"/>
              <a:t>main</a:t>
            </a:r>
            <a:r>
              <a:rPr lang="it-IT" sz="1100" dirty="0"/>
              <a:t>-top</a:t>
            </a:r>
            <a:r>
              <a:rPr lang="it-IT" sz="1100" dirty="0" smtClean="0"/>
              <a:t>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xmlns="" val="20807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6661319" y="6479796"/>
            <a:ext cx="55306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900" dirty="0"/>
              <a:t>https://www.accessibletemplate.com/demo/gallery/documentation/modules-and-menus-style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9206888" y="6229169"/>
            <a:ext cx="29851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100" dirty="0" smtClean="0"/>
              <a:t>Elenco stili moduli e menù al seguente </a:t>
            </a:r>
            <a:r>
              <a:rPr lang="it-IT" sz="1100" dirty="0" err="1" smtClean="0"/>
              <a:t>url</a:t>
            </a:r>
            <a:endParaRPr lang="it-IT" sz="11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06698" y="274399"/>
            <a:ext cx="5456578" cy="123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1768" y="1643432"/>
            <a:ext cx="3083719" cy="4985654"/>
          </a:xfrm>
          <a:prstGeom prst="rect">
            <a:avLst/>
          </a:prstGeom>
          <a:ln w="19050">
            <a:solidFill>
              <a:schemeClr val="tx1">
                <a:lumMod val="75000"/>
              </a:schemeClr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306698" y="1911754"/>
            <a:ext cx="3802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4ED8F"/>
                </a:solidFill>
              </a:rPr>
              <a:t>Stili dei moduli e dei menù</a:t>
            </a:r>
            <a:endParaRPr lang="it-IT" sz="2000" i="1" dirty="0">
              <a:solidFill>
                <a:srgbClr val="C4ED8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54400" y="2446204"/>
            <a:ext cx="764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FF0000"/>
                </a:solidFill>
                <a:latin typeface="Helvetica Neue"/>
              </a:rPr>
              <a:t>zf</a:t>
            </a:r>
            <a:r>
              <a:rPr lang="en-US" sz="1200" b="1" dirty="0" smtClean="0">
                <a:solidFill>
                  <a:srgbClr val="FF0000"/>
                </a:solidFill>
                <a:latin typeface="Helvetica Neue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Helvetica Neue"/>
              </a:rPr>
              <a:t>-block-coat--</a:t>
            </a:r>
            <a:r>
              <a:rPr lang="en-US" sz="1200" b="1" dirty="0" smtClean="0">
                <a:solidFill>
                  <a:srgbClr val="FF0000"/>
                </a:solidFill>
                <a:latin typeface="Helvetica Neue"/>
              </a:rPr>
              <a:t>marked-default</a:t>
            </a:r>
            <a:r>
              <a:rPr lang="en-US" sz="1200" dirty="0" smtClean="0">
                <a:latin typeface="Helvetica Neue"/>
              </a:rPr>
              <a:t> </a:t>
            </a:r>
            <a:endParaRPr lang="en-US" sz="1200" dirty="0"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FF0000"/>
                </a:solidFill>
                <a:latin typeface="Helvetica Neue"/>
              </a:rPr>
              <a:t>zf</a:t>
            </a:r>
            <a:r>
              <a:rPr lang="en-US" sz="1200" b="1" dirty="0" smtClean="0">
                <a:solidFill>
                  <a:srgbClr val="FF0000"/>
                </a:solidFill>
                <a:latin typeface="Helvetica Neue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Helvetica Neue"/>
              </a:rPr>
              <a:t>-</a:t>
            </a:r>
            <a:r>
              <a:rPr lang="en-US" sz="1200" b="1" dirty="0" smtClean="0">
                <a:solidFill>
                  <a:srgbClr val="FF0000"/>
                </a:solidFill>
                <a:latin typeface="Helvetica Neue"/>
              </a:rPr>
              <a:t>block-coat—plain</a:t>
            </a:r>
            <a:r>
              <a:rPr lang="en-US" sz="1200" dirty="0" smtClean="0">
                <a:latin typeface="Helvetica Neue"/>
              </a:rPr>
              <a:t> </a:t>
            </a:r>
            <a:endParaRPr lang="en-US" sz="1200" dirty="0"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0000"/>
                </a:solidFill>
                <a:latin typeface="Helvetica Neue"/>
              </a:rPr>
              <a:t>zf</a:t>
            </a:r>
            <a:r>
              <a:rPr lang="en-US" sz="1200" b="1" dirty="0">
                <a:solidFill>
                  <a:srgbClr val="FF0000"/>
                </a:solidFill>
                <a:latin typeface="Helvetica Neue"/>
              </a:rPr>
              <a:t>--block-coat--full-width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0000"/>
                </a:solidFill>
                <a:latin typeface="Helvetica Neue"/>
              </a:rPr>
              <a:t>zf</a:t>
            </a:r>
            <a:r>
              <a:rPr lang="en-US" sz="1200" b="1" dirty="0">
                <a:solidFill>
                  <a:srgbClr val="FF0000"/>
                </a:solidFill>
                <a:latin typeface="Helvetica Neue"/>
              </a:rPr>
              <a:t>--block-coat--marked-light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0000"/>
                </a:solidFill>
                <a:latin typeface="Helvetica Neue"/>
              </a:rPr>
              <a:t>zf</a:t>
            </a:r>
            <a:r>
              <a:rPr lang="en-US" sz="1200" b="1" dirty="0">
                <a:solidFill>
                  <a:srgbClr val="FF0000"/>
                </a:solidFill>
                <a:latin typeface="Helvetica Neue"/>
              </a:rPr>
              <a:t>--block-coat--marked-dark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0000"/>
                </a:solidFill>
                <a:latin typeface="Helvetica Neue"/>
              </a:rPr>
              <a:t>zf</a:t>
            </a:r>
            <a:r>
              <a:rPr lang="en-US" sz="1200" b="1" dirty="0">
                <a:solidFill>
                  <a:srgbClr val="FF0000"/>
                </a:solidFill>
                <a:latin typeface="Helvetica Neue"/>
              </a:rPr>
              <a:t>--block-coat--colored-red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0000"/>
                </a:solidFill>
                <a:latin typeface="Helvetica Neue"/>
              </a:rPr>
              <a:t>zf</a:t>
            </a:r>
            <a:r>
              <a:rPr lang="en-US" sz="1200" b="1" dirty="0">
                <a:solidFill>
                  <a:srgbClr val="FF0000"/>
                </a:solidFill>
                <a:latin typeface="Helvetica Neue"/>
              </a:rPr>
              <a:t>--</a:t>
            </a:r>
            <a:r>
              <a:rPr lang="en-US" sz="1200" b="1" dirty="0" smtClean="0">
                <a:solidFill>
                  <a:srgbClr val="FF0000"/>
                </a:solidFill>
                <a:latin typeface="Helvetica Neue"/>
              </a:rPr>
              <a:t>menu-container</a:t>
            </a:r>
          </a:p>
          <a:p>
            <a:endParaRPr lang="en-US" sz="1200" b="1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454400" y="4170613"/>
            <a:ext cx="7282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rgbClr val="FFFFFF"/>
                </a:solidFill>
                <a:latin typeface="Helvetica Neue"/>
              </a:rPr>
              <a:t>NOTA BENE: puoi associare diversi stili e abbinare lo stile "menu container" con uno degli stili precedenti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454400" y="5201664"/>
            <a:ext cx="83542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i="1" dirty="0" smtClean="0">
                <a:solidFill>
                  <a:srgbClr val="FFFFFF"/>
                </a:solidFill>
                <a:latin typeface="Helvetica Neue"/>
              </a:rPr>
              <a:t>Nel modello pasw4joomla abbiamo assegnato alcuni di questi stili ai moduli presenti: tramite il pannello di amministrazione del template è possibile visualizzare gli stili applicati e modificarli a piacimento.</a:t>
            </a:r>
            <a:endParaRPr lang="it-IT" sz="1100" i="1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7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116347" y="6517896"/>
            <a:ext cx="45512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https://www.accessibletemplate.com/demo/gallery/documentation/snippets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6347" y="6276794"/>
            <a:ext cx="2300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smtClean="0"/>
              <a:t>Elenco Snippets al seguente </a:t>
            </a:r>
            <a:r>
              <a:rPr lang="it-IT" sz="1100" dirty="0" err="1" smtClean="0"/>
              <a:t>url</a:t>
            </a:r>
            <a:endParaRPr lang="it-IT" sz="11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7322" y="263256"/>
            <a:ext cx="5456578" cy="123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tangolo 2"/>
          <p:cNvSpPr/>
          <p:nvPr/>
        </p:nvSpPr>
        <p:spPr>
          <a:xfrm>
            <a:off x="187322" y="1765851"/>
            <a:ext cx="8351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C4ED8F"/>
                </a:solidFill>
              </a:rPr>
              <a:t>What is a </a:t>
            </a:r>
            <a:r>
              <a:rPr lang="en-US" sz="1100" b="1" i="1" dirty="0">
                <a:solidFill>
                  <a:srgbClr val="C4ED8F"/>
                </a:solidFill>
              </a:rPr>
              <a:t>snippet</a:t>
            </a:r>
            <a:r>
              <a:rPr lang="en-US" sz="1100" i="1" dirty="0">
                <a:solidFill>
                  <a:srgbClr val="C4ED8F"/>
                </a:solidFill>
              </a:rPr>
              <a:t>?</a:t>
            </a:r>
          </a:p>
          <a:p>
            <a:r>
              <a:rPr lang="en-US" sz="1100" dirty="0">
                <a:solidFill>
                  <a:srgbClr val="C4ED8F"/>
                </a:solidFill>
              </a:rPr>
              <a:t>The template snippets are special CSS classes that you can assign to HTML elements to style them</a:t>
            </a:r>
            <a:r>
              <a:rPr lang="en-US" sz="1100" dirty="0" smtClean="0">
                <a:solidFill>
                  <a:srgbClr val="C4ED8F"/>
                </a:solidFill>
              </a:rPr>
              <a:t>.</a:t>
            </a:r>
            <a:endParaRPr lang="it-IT" sz="1100" dirty="0">
              <a:solidFill>
                <a:srgbClr val="C4ED8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57021" y="2479202"/>
            <a:ext cx="9315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i="1" dirty="0" smtClean="0"/>
              <a:t>Cosa sono gli </a:t>
            </a:r>
            <a:r>
              <a:rPr lang="it-IT" sz="1400" b="1" i="1" dirty="0" smtClean="0"/>
              <a:t>snippets</a:t>
            </a:r>
            <a:r>
              <a:rPr lang="it-IT" sz="1400" i="1" dirty="0" smtClean="0"/>
              <a:t>?</a:t>
            </a:r>
          </a:p>
          <a:p>
            <a:pPr algn="r"/>
            <a:r>
              <a:rPr lang="it-IT" sz="1400" dirty="0" smtClean="0"/>
              <a:t>Gli snippets del template costituiscono speciali classi CSS che tu puoi assegnare agli elementi </a:t>
            </a:r>
          </a:p>
          <a:p>
            <a:pPr algn="r"/>
            <a:r>
              <a:rPr lang="it-IT" sz="1400" dirty="0" smtClean="0"/>
              <a:t>HTML per associare uno stile determinato.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187321" y="3893350"/>
            <a:ext cx="5146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Posso assegnare gli stili degli snippets 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/>
              <a:t>TESTO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/>
              <a:t>PAGINA INTERA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/>
              <a:t>MODULO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/>
              <a:t>MENU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/>
              <a:t>IMMAGINI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983536" y="696353"/>
            <a:ext cx="2389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4ED8F"/>
                </a:solidFill>
              </a:rPr>
              <a:t>Snippets</a:t>
            </a:r>
            <a:endParaRPr lang="it-IT" sz="3600" i="1" dirty="0">
              <a:solidFill>
                <a:srgbClr val="C4ED8F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190" y="4011298"/>
            <a:ext cx="4890281" cy="166869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" t="6941" r="40554" b="3696"/>
          <a:stretch/>
        </p:blipFill>
        <p:spPr>
          <a:xfrm>
            <a:off x="7082190" y="5871048"/>
            <a:ext cx="4865080" cy="37355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" t="1724" r="39238" b="2950"/>
          <a:stretch/>
        </p:blipFill>
        <p:spPr>
          <a:xfrm>
            <a:off x="7082190" y="6369523"/>
            <a:ext cx="4872492" cy="2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0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7322" y="263256"/>
            <a:ext cx="5456578" cy="123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/>
          <p:cNvSpPr/>
          <p:nvPr/>
        </p:nvSpPr>
        <p:spPr>
          <a:xfrm>
            <a:off x="7983536" y="696353"/>
            <a:ext cx="3509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4ED8F"/>
                </a:solidFill>
              </a:rPr>
              <a:t>Cosa manca nella versione free</a:t>
            </a:r>
            <a:endParaRPr lang="it-IT" sz="2400" i="1" dirty="0">
              <a:solidFill>
                <a:srgbClr val="C4ED8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50" t="7919" r="2221" b="30564"/>
          <a:stretch/>
        </p:blipFill>
        <p:spPr>
          <a:xfrm>
            <a:off x="1130748" y="3222373"/>
            <a:ext cx="7304126" cy="2621069"/>
          </a:xfrm>
          <a:prstGeom prst="rect">
            <a:avLst/>
          </a:prstGeom>
          <a:ln w="19050">
            <a:solidFill>
              <a:schemeClr val="tx1">
                <a:lumMod val="65000"/>
              </a:schemeClr>
            </a:solidFill>
          </a:ln>
          <a:effectLst>
            <a:reflection blurRad="6350" stA="52000" endA="300" endPos="13000" dir="5400000" sy="-100000" algn="bl" rotWithShape="0"/>
          </a:effectLst>
        </p:spPr>
      </p:pic>
      <p:sp>
        <p:nvSpPr>
          <p:cNvPr id="10" name="Rettangolo 9"/>
          <p:cNvSpPr/>
          <p:nvPr/>
        </p:nvSpPr>
        <p:spPr>
          <a:xfrm>
            <a:off x="1101722" y="5910171"/>
            <a:ext cx="3765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Slideshow</a:t>
            </a:r>
            <a:r>
              <a:rPr lang="it-IT" dirty="0" smtClean="0"/>
              <a:t> accessibile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3238498" y="5600022"/>
            <a:ext cx="1019175" cy="771834"/>
          </a:xfrm>
          <a:custGeom>
            <a:avLst/>
            <a:gdLst>
              <a:gd name="connsiteX0" fmla="*/ 0 w 1428750"/>
              <a:gd name="connsiteY0" fmla="*/ 657225 h 742188"/>
              <a:gd name="connsiteX1" fmla="*/ 676275 w 1428750"/>
              <a:gd name="connsiteY1" fmla="*/ 733425 h 742188"/>
              <a:gd name="connsiteX2" fmla="*/ 733425 w 1428750"/>
              <a:gd name="connsiteY2" fmla="*/ 476250 h 742188"/>
              <a:gd name="connsiteX3" fmla="*/ 790575 w 1428750"/>
              <a:gd name="connsiteY3" fmla="*/ 381000 h 742188"/>
              <a:gd name="connsiteX4" fmla="*/ 1247775 w 1428750"/>
              <a:gd name="connsiteY4" fmla="*/ 142875 h 742188"/>
              <a:gd name="connsiteX5" fmla="*/ 1428750 w 1428750"/>
              <a:gd name="connsiteY5" fmla="*/ 0 h 742188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854075 w 1428750"/>
              <a:gd name="connsiteY3" fmla="*/ 51435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39794"/>
              <a:gd name="connsiteX1" fmla="*/ 676275 w 1428750"/>
              <a:gd name="connsiteY1" fmla="*/ 733425 h 739794"/>
              <a:gd name="connsiteX2" fmla="*/ 854075 w 1428750"/>
              <a:gd name="connsiteY2" fmla="*/ 514350 h 739794"/>
              <a:gd name="connsiteX3" fmla="*/ 1247775 w 1428750"/>
              <a:gd name="connsiteY3" fmla="*/ 142875 h 739794"/>
              <a:gd name="connsiteX4" fmla="*/ 1428750 w 1428750"/>
              <a:gd name="connsiteY4" fmla="*/ 0 h 739794"/>
              <a:gd name="connsiteX0" fmla="*/ 0 w 1428750"/>
              <a:gd name="connsiteY0" fmla="*/ 657225 h 762309"/>
              <a:gd name="connsiteX1" fmla="*/ 676275 w 1428750"/>
              <a:gd name="connsiteY1" fmla="*/ 733425 h 762309"/>
              <a:gd name="connsiteX2" fmla="*/ 755650 w 1428750"/>
              <a:gd name="connsiteY2" fmla="*/ 184150 h 762309"/>
              <a:gd name="connsiteX3" fmla="*/ 1247775 w 1428750"/>
              <a:gd name="connsiteY3" fmla="*/ 142875 h 762309"/>
              <a:gd name="connsiteX4" fmla="*/ 1428750 w 1428750"/>
              <a:gd name="connsiteY4" fmla="*/ 0 h 762309"/>
              <a:gd name="connsiteX0" fmla="*/ 0 w 1428750"/>
              <a:gd name="connsiteY0" fmla="*/ 657225 h 762309"/>
              <a:gd name="connsiteX1" fmla="*/ 676275 w 1428750"/>
              <a:gd name="connsiteY1" fmla="*/ 733425 h 762309"/>
              <a:gd name="connsiteX2" fmla="*/ 755650 w 1428750"/>
              <a:gd name="connsiteY2" fmla="*/ 184150 h 762309"/>
              <a:gd name="connsiteX3" fmla="*/ 1247775 w 1428750"/>
              <a:gd name="connsiteY3" fmla="*/ 142875 h 762309"/>
              <a:gd name="connsiteX4" fmla="*/ 1428750 w 1428750"/>
              <a:gd name="connsiteY4" fmla="*/ 0 h 762309"/>
              <a:gd name="connsiteX0" fmla="*/ 0 w 1247775"/>
              <a:gd name="connsiteY0" fmla="*/ 514350 h 619434"/>
              <a:gd name="connsiteX1" fmla="*/ 676275 w 1247775"/>
              <a:gd name="connsiteY1" fmla="*/ 590550 h 619434"/>
              <a:gd name="connsiteX2" fmla="*/ 755650 w 1247775"/>
              <a:gd name="connsiteY2" fmla="*/ 41275 h 619434"/>
              <a:gd name="connsiteX3" fmla="*/ 1247775 w 1247775"/>
              <a:gd name="connsiteY3" fmla="*/ 0 h 619434"/>
              <a:gd name="connsiteX0" fmla="*/ 0 w 1019175"/>
              <a:gd name="connsiteY0" fmla="*/ 666750 h 771834"/>
              <a:gd name="connsiteX1" fmla="*/ 676275 w 1019175"/>
              <a:gd name="connsiteY1" fmla="*/ 742950 h 771834"/>
              <a:gd name="connsiteX2" fmla="*/ 755650 w 1019175"/>
              <a:gd name="connsiteY2" fmla="*/ 193675 h 771834"/>
              <a:gd name="connsiteX3" fmla="*/ 1019175 w 1019175"/>
              <a:gd name="connsiteY3" fmla="*/ 0 h 77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175" h="771834">
                <a:moveTo>
                  <a:pt x="0" y="666750"/>
                </a:moveTo>
                <a:cubicBezTo>
                  <a:pt x="277019" y="719931"/>
                  <a:pt x="550333" y="821796"/>
                  <a:pt x="676275" y="742950"/>
                </a:cubicBezTo>
                <a:cubicBezTo>
                  <a:pt x="802217" y="664104"/>
                  <a:pt x="698500" y="317500"/>
                  <a:pt x="755650" y="193675"/>
                </a:cubicBezTo>
                <a:cubicBezTo>
                  <a:pt x="812800" y="69850"/>
                  <a:pt x="906992" y="30692"/>
                  <a:pt x="1019175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393610" y="4209741"/>
            <a:ext cx="225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/>
              <a:t>Personalizzazione </a:t>
            </a:r>
            <a:r>
              <a:rPr lang="it-IT" dirty="0"/>
              <a:t>grafica aggiuntiva</a:t>
            </a:r>
          </a:p>
        </p:txBody>
      </p:sp>
      <p:sp>
        <p:nvSpPr>
          <p:cNvPr id="9" name="Rettangolo 8"/>
          <p:cNvSpPr/>
          <p:nvPr/>
        </p:nvSpPr>
        <p:spPr>
          <a:xfrm>
            <a:off x="5203177" y="241105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Layout mobile</a:t>
            </a:r>
          </a:p>
        </p:txBody>
      </p:sp>
      <p:sp>
        <p:nvSpPr>
          <p:cNvPr id="16" name="Figura a mano libera 15"/>
          <p:cNvSpPr/>
          <p:nvPr/>
        </p:nvSpPr>
        <p:spPr>
          <a:xfrm flipV="1">
            <a:off x="6901186" y="2545720"/>
            <a:ext cx="1019175" cy="771834"/>
          </a:xfrm>
          <a:custGeom>
            <a:avLst/>
            <a:gdLst>
              <a:gd name="connsiteX0" fmla="*/ 0 w 1428750"/>
              <a:gd name="connsiteY0" fmla="*/ 657225 h 742188"/>
              <a:gd name="connsiteX1" fmla="*/ 676275 w 1428750"/>
              <a:gd name="connsiteY1" fmla="*/ 733425 h 742188"/>
              <a:gd name="connsiteX2" fmla="*/ 733425 w 1428750"/>
              <a:gd name="connsiteY2" fmla="*/ 476250 h 742188"/>
              <a:gd name="connsiteX3" fmla="*/ 790575 w 1428750"/>
              <a:gd name="connsiteY3" fmla="*/ 381000 h 742188"/>
              <a:gd name="connsiteX4" fmla="*/ 1247775 w 1428750"/>
              <a:gd name="connsiteY4" fmla="*/ 142875 h 742188"/>
              <a:gd name="connsiteX5" fmla="*/ 1428750 w 1428750"/>
              <a:gd name="connsiteY5" fmla="*/ 0 h 742188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854075 w 1428750"/>
              <a:gd name="connsiteY3" fmla="*/ 51435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39794"/>
              <a:gd name="connsiteX1" fmla="*/ 676275 w 1428750"/>
              <a:gd name="connsiteY1" fmla="*/ 733425 h 739794"/>
              <a:gd name="connsiteX2" fmla="*/ 854075 w 1428750"/>
              <a:gd name="connsiteY2" fmla="*/ 514350 h 739794"/>
              <a:gd name="connsiteX3" fmla="*/ 1247775 w 1428750"/>
              <a:gd name="connsiteY3" fmla="*/ 142875 h 739794"/>
              <a:gd name="connsiteX4" fmla="*/ 1428750 w 1428750"/>
              <a:gd name="connsiteY4" fmla="*/ 0 h 739794"/>
              <a:gd name="connsiteX0" fmla="*/ 0 w 1428750"/>
              <a:gd name="connsiteY0" fmla="*/ 657225 h 762309"/>
              <a:gd name="connsiteX1" fmla="*/ 676275 w 1428750"/>
              <a:gd name="connsiteY1" fmla="*/ 733425 h 762309"/>
              <a:gd name="connsiteX2" fmla="*/ 755650 w 1428750"/>
              <a:gd name="connsiteY2" fmla="*/ 184150 h 762309"/>
              <a:gd name="connsiteX3" fmla="*/ 1247775 w 1428750"/>
              <a:gd name="connsiteY3" fmla="*/ 142875 h 762309"/>
              <a:gd name="connsiteX4" fmla="*/ 1428750 w 1428750"/>
              <a:gd name="connsiteY4" fmla="*/ 0 h 762309"/>
              <a:gd name="connsiteX0" fmla="*/ 0 w 1428750"/>
              <a:gd name="connsiteY0" fmla="*/ 657225 h 762309"/>
              <a:gd name="connsiteX1" fmla="*/ 676275 w 1428750"/>
              <a:gd name="connsiteY1" fmla="*/ 733425 h 762309"/>
              <a:gd name="connsiteX2" fmla="*/ 755650 w 1428750"/>
              <a:gd name="connsiteY2" fmla="*/ 184150 h 762309"/>
              <a:gd name="connsiteX3" fmla="*/ 1247775 w 1428750"/>
              <a:gd name="connsiteY3" fmla="*/ 142875 h 762309"/>
              <a:gd name="connsiteX4" fmla="*/ 1428750 w 1428750"/>
              <a:gd name="connsiteY4" fmla="*/ 0 h 762309"/>
              <a:gd name="connsiteX0" fmla="*/ 0 w 1247775"/>
              <a:gd name="connsiteY0" fmla="*/ 514350 h 619434"/>
              <a:gd name="connsiteX1" fmla="*/ 676275 w 1247775"/>
              <a:gd name="connsiteY1" fmla="*/ 590550 h 619434"/>
              <a:gd name="connsiteX2" fmla="*/ 755650 w 1247775"/>
              <a:gd name="connsiteY2" fmla="*/ 41275 h 619434"/>
              <a:gd name="connsiteX3" fmla="*/ 1247775 w 1247775"/>
              <a:gd name="connsiteY3" fmla="*/ 0 h 619434"/>
              <a:gd name="connsiteX0" fmla="*/ 0 w 1019175"/>
              <a:gd name="connsiteY0" fmla="*/ 666750 h 771834"/>
              <a:gd name="connsiteX1" fmla="*/ 676275 w 1019175"/>
              <a:gd name="connsiteY1" fmla="*/ 742950 h 771834"/>
              <a:gd name="connsiteX2" fmla="*/ 755650 w 1019175"/>
              <a:gd name="connsiteY2" fmla="*/ 193675 h 771834"/>
              <a:gd name="connsiteX3" fmla="*/ 1019175 w 1019175"/>
              <a:gd name="connsiteY3" fmla="*/ 0 h 77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175" h="771834">
                <a:moveTo>
                  <a:pt x="0" y="666750"/>
                </a:moveTo>
                <a:cubicBezTo>
                  <a:pt x="277019" y="719931"/>
                  <a:pt x="550333" y="821796"/>
                  <a:pt x="676275" y="742950"/>
                </a:cubicBezTo>
                <a:cubicBezTo>
                  <a:pt x="802217" y="664104"/>
                  <a:pt x="698500" y="317500"/>
                  <a:pt x="755650" y="193675"/>
                </a:cubicBezTo>
                <a:cubicBezTo>
                  <a:pt x="812800" y="69850"/>
                  <a:pt x="906992" y="30692"/>
                  <a:pt x="1019175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 flipH="1">
            <a:off x="8374435" y="4066850"/>
            <a:ext cx="1019175" cy="771834"/>
          </a:xfrm>
          <a:custGeom>
            <a:avLst/>
            <a:gdLst>
              <a:gd name="connsiteX0" fmla="*/ 0 w 1428750"/>
              <a:gd name="connsiteY0" fmla="*/ 657225 h 742188"/>
              <a:gd name="connsiteX1" fmla="*/ 676275 w 1428750"/>
              <a:gd name="connsiteY1" fmla="*/ 733425 h 742188"/>
              <a:gd name="connsiteX2" fmla="*/ 733425 w 1428750"/>
              <a:gd name="connsiteY2" fmla="*/ 476250 h 742188"/>
              <a:gd name="connsiteX3" fmla="*/ 790575 w 1428750"/>
              <a:gd name="connsiteY3" fmla="*/ 381000 h 742188"/>
              <a:gd name="connsiteX4" fmla="*/ 1247775 w 1428750"/>
              <a:gd name="connsiteY4" fmla="*/ 142875 h 742188"/>
              <a:gd name="connsiteX5" fmla="*/ 1428750 w 1428750"/>
              <a:gd name="connsiteY5" fmla="*/ 0 h 742188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790575 w 1428750"/>
              <a:gd name="connsiteY3" fmla="*/ 38100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43629"/>
              <a:gd name="connsiteX1" fmla="*/ 676275 w 1428750"/>
              <a:gd name="connsiteY1" fmla="*/ 733425 h 743629"/>
              <a:gd name="connsiteX2" fmla="*/ 711200 w 1428750"/>
              <a:gd name="connsiteY2" fmla="*/ 454025 h 743629"/>
              <a:gd name="connsiteX3" fmla="*/ 854075 w 1428750"/>
              <a:gd name="connsiteY3" fmla="*/ 514350 h 743629"/>
              <a:gd name="connsiteX4" fmla="*/ 1247775 w 1428750"/>
              <a:gd name="connsiteY4" fmla="*/ 142875 h 743629"/>
              <a:gd name="connsiteX5" fmla="*/ 1428750 w 1428750"/>
              <a:gd name="connsiteY5" fmla="*/ 0 h 743629"/>
              <a:gd name="connsiteX0" fmla="*/ 0 w 1428750"/>
              <a:gd name="connsiteY0" fmla="*/ 657225 h 739794"/>
              <a:gd name="connsiteX1" fmla="*/ 676275 w 1428750"/>
              <a:gd name="connsiteY1" fmla="*/ 733425 h 739794"/>
              <a:gd name="connsiteX2" fmla="*/ 854075 w 1428750"/>
              <a:gd name="connsiteY2" fmla="*/ 514350 h 739794"/>
              <a:gd name="connsiteX3" fmla="*/ 1247775 w 1428750"/>
              <a:gd name="connsiteY3" fmla="*/ 142875 h 739794"/>
              <a:gd name="connsiteX4" fmla="*/ 1428750 w 1428750"/>
              <a:gd name="connsiteY4" fmla="*/ 0 h 739794"/>
              <a:gd name="connsiteX0" fmla="*/ 0 w 1428750"/>
              <a:gd name="connsiteY0" fmla="*/ 657225 h 762309"/>
              <a:gd name="connsiteX1" fmla="*/ 676275 w 1428750"/>
              <a:gd name="connsiteY1" fmla="*/ 733425 h 762309"/>
              <a:gd name="connsiteX2" fmla="*/ 755650 w 1428750"/>
              <a:gd name="connsiteY2" fmla="*/ 184150 h 762309"/>
              <a:gd name="connsiteX3" fmla="*/ 1247775 w 1428750"/>
              <a:gd name="connsiteY3" fmla="*/ 142875 h 762309"/>
              <a:gd name="connsiteX4" fmla="*/ 1428750 w 1428750"/>
              <a:gd name="connsiteY4" fmla="*/ 0 h 762309"/>
              <a:gd name="connsiteX0" fmla="*/ 0 w 1428750"/>
              <a:gd name="connsiteY0" fmla="*/ 657225 h 762309"/>
              <a:gd name="connsiteX1" fmla="*/ 676275 w 1428750"/>
              <a:gd name="connsiteY1" fmla="*/ 733425 h 762309"/>
              <a:gd name="connsiteX2" fmla="*/ 755650 w 1428750"/>
              <a:gd name="connsiteY2" fmla="*/ 184150 h 762309"/>
              <a:gd name="connsiteX3" fmla="*/ 1247775 w 1428750"/>
              <a:gd name="connsiteY3" fmla="*/ 142875 h 762309"/>
              <a:gd name="connsiteX4" fmla="*/ 1428750 w 1428750"/>
              <a:gd name="connsiteY4" fmla="*/ 0 h 762309"/>
              <a:gd name="connsiteX0" fmla="*/ 0 w 1247775"/>
              <a:gd name="connsiteY0" fmla="*/ 514350 h 619434"/>
              <a:gd name="connsiteX1" fmla="*/ 676275 w 1247775"/>
              <a:gd name="connsiteY1" fmla="*/ 590550 h 619434"/>
              <a:gd name="connsiteX2" fmla="*/ 755650 w 1247775"/>
              <a:gd name="connsiteY2" fmla="*/ 41275 h 619434"/>
              <a:gd name="connsiteX3" fmla="*/ 1247775 w 1247775"/>
              <a:gd name="connsiteY3" fmla="*/ 0 h 619434"/>
              <a:gd name="connsiteX0" fmla="*/ 0 w 1019175"/>
              <a:gd name="connsiteY0" fmla="*/ 666750 h 771834"/>
              <a:gd name="connsiteX1" fmla="*/ 676275 w 1019175"/>
              <a:gd name="connsiteY1" fmla="*/ 742950 h 771834"/>
              <a:gd name="connsiteX2" fmla="*/ 755650 w 1019175"/>
              <a:gd name="connsiteY2" fmla="*/ 193675 h 771834"/>
              <a:gd name="connsiteX3" fmla="*/ 1019175 w 1019175"/>
              <a:gd name="connsiteY3" fmla="*/ 0 h 77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175" h="771834">
                <a:moveTo>
                  <a:pt x="0" y="666750"/>
                </a:moveTo>
                <a:cubicBezTo>
                  <a:pt x="277019" y="719931"/>
                  <a:pt x="550333" y="821796"/>
                  <a:pt x="676275" y="742950"/>
                </a:cubicBezTo>
                <a:cubicBezTo>
                  <a:pt x="802217" y="664104"/>
                  <a:pt x="698500" y="317500"/>
                  <a:pt x="755650" y="193675"/>
                </a:cubicBezTo>
                <a:cubicBezTo>
                  <a:pt x="812800" y="69850"/>
                  <a:pt x="906992" y="30692"/>
                  <a:pt x="1019175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6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670178" y="916922"/>
            <a:ext cx="360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PASW4Joomla!</a:t>
            </a:r>
            <a:endParaRPr lang="it-IT" sz="3200" dirty="0"/>
          </a:p>
        </p:txBody>
      </p:sp>
      <p:sp>
        <p:nvSpPr>
          <p:cNvPr id="10" name="Ovale 9"/>
          <p:cNvSpPr/>
          <p:nvPr/>
        </p:nvSpPr>
        <p:spPr>
          <a:xfrm>
            <a:off x="297459" y="413069"/>
            <a:ext cx="1440000" cy="1440000"/>
          </a:xfrm>
          <a:prstGeom prst="ellipse">
            <a:avLst/>
          </a:prstGeom>
          <a:solidFill>
            <a:schemeClr val="lt1"/>
          </a:solidFill>
          <a:ln w="161925" cmpd="thickThin"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3600" anchor="ctr" anchorCtr="0">
            <a:noAutofit/>
            <a:scene3d>
              <a:camera prst="orthographicFront"/>
              <a:lightRig rig="threePt" dir="t"/>
            </a:scene3d>
            <a:sp3d extrusionH="57150" prstMaterial="dkEdge">
              <a:bevelT w="38100" h="38100"/>
            </a:sp3d>
          </a:bodyPr>
          <a:lstStyle/>
          <a:p>
            <a:pPr algn="ctr"/>
            <a:r>
              <a:rPr lang="it-IT" sz="8000" dirty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55264" y="2786600"/>
            <a:ext cx="8714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Il modello presentato rappresenta l'evoluzione dei modelli realizzati negli anni scorsi</a:t>
            </a:r>
            <a:endParaRPr lang="it-IT" sz="1600" dirty="0"/>
          </a:p>
          <a:p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55264" y="3526505"/>
            <a:ext cx="87147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1° Modello</a:t>
            </a:r>
            <a:r>
              <a:rPr lang="it-IT" sz="1600" dirty="0" smtClean="0"/>
              <a:t>: a cura di </a:t>
            </a:r>
            <a:r>
              <a:rPr lang="it-IT" sz="1600" b="1" dirty="0" smtClean="0"/>
              <a:t>Lavia </a:t>
            </a:r>
            <a:r>
              <a:rPr lang="it-IT" sz="1600" b="1" dirty="0"/>
              <a:t>Di Sabatino</a:t>
            </a:r>
            <a:r>
              <a:rPr lang="it-IT" sz="1600" dirty="0"/>
              <a:t>, </a:t>
            </a:r>
            <a:r>
              <a:rPr lang="it-IT" sz="1600" dirty="0" smtClean="0"/>
              <a:t>basato su </a:t>
            </a:r>
            <a:r>
              <a:rPr lang="it-IT" sz="1600" dirty="0" err="1" smtClean="0"/>
              <a:t>Joomla</a:t>
            </a:r>
            <a:r>
              <a:rPr lang="it-IT" sz="1600" dirty="0" smtClean="0"/>
              <a:t> 1.5, </a:t>
            </a:r>
            <a:r>
              <a:rPr lang="it-IT" sz="1600" dirty="0" err="1" smtClean="0"/>
              <a:t>template</a:t>
            </a:r>
            <a:r>
              <a:rPr lang="it-IT" sz="1600" dirty="0" smtClean="0"/>
              <a:t> FAP</a:t>
            </a:r>
            <a:endParaRPr lang="it-IT" sz="1600" dirty="0"/>
          </a:p>
          <a:p>
            <a:r>
              <a:rPr lang="it-IT" sz="1600" b="1" dirty="0" smtClean="0"/>
              <a:t>2° </a:t>
            </a:r>
            <a:r>
              <a:rPr lang="it-IT" sz="1600" b="1" dirty="0"/>
              <a:t>Modello</a:t>
            </a:r>
            <a:r>
              <a:rPr lang="it-IT" sz="1600" dirty="0"/>
              <a:t>: a cura di </a:t>
            </a:r>
            <a:r>
              <a:rPr lang="it-IT" sz="1600" b="1" dirty="0" smtClean="0"/>
              <a:t>Gianluigi </a:t>
            </a:r>
            <a:r>
              <a:rPr lang="it-IT" sz="1600" b="1" dirty="0"/>
              <a:t>Pelizzari</a:t>
            </a:r>
            <a:r>
              <a:rPr lang="it-IT" sz="1600" dirty="0"/>
              <a:t>, </a:t>
            </a:r>
            <a:r>
              <a:rPr lang="it-IT" sz="1600" dirty="0" smtClean="0"/>
              <a:t>basato su </a:t>
            </a:r>
            <a:r>
              <a:rPr lang="it-IT" sz="1600" dirty="0" err="1" smtClean="0"/>
              <a:t>Joomla</a:t>
            </a:r>
            <a:r>
              <a:rPr lang="it-IT" sz="1600" dirty="0" smtClean="0"/>
              <a:t> 2.5 </a:t>
            </a:r>
            <a:r>
              <a:rPr lang="it-IT" sz="1600" dirty="0" err="1"/>
              <a:t>template</a:t>
            </a:r>
            <a:r>
              <a:rPr lang="it-IT" sz="1600" dirty="0"/>
              <a:t> FAP</a:t>
            </a:r>
          </a:p>
          <a:p>
            <a:r>
              <a:rPr lang="it-IT" sz="1600" b="1" dirty="0" smtClean="0"/>
              <a:t>3° </a:t>
            </a:r>
            <a:r>
              <a:rPr lang="it-IT" sz="1600" b="1" dirty="0"/>
              <a:t>Modello</a:t>
            </a:r>
            <a:r>
              <a:rPr lang="it-IT" sz="1600" dirty="0"/>
              <a:t>: a cura di </a:t>
            </a:r>
            <a:r>
              <a:rPr lang="it-IT" sz="1600" b="1" dirty="0"/>
              <a:t>Anna Rita Lauri</a:t>
            </a:r>
            <a:r>
              <a:rPr lang="it-IT" sz="1600" dirty="0" smtClean="0"/>
              <a:t>, </a:t>
            </a:r>
            <a:r>
              <a:rPr lang="it-IT" sz="1600" dirty="0"/>
              <a:t>basato su </a:t>
            </a:r>
            <a:r>
              <a:rPr lang="it-IT" sz="1600" dirty="0" err="1"/>
              <a:t>Joomla</a:t>
            </a:r>
            <a:r>
              <a:rPr lang="it-IT" sz="1600" dirty="0"/>
              <a:t> 2.5 </a:t>
            </a:r>
            <a:r>
              <a:rPr lang="it-IT" sz="1600" dirty="0" err="1"/>
              <a:t>template</a:t>
            </a:r>
            <a:r>
              <a:rPr lang="it-IT" sz="1600" dirty="0"/>
              <a:t> </a:t>
            </a:r>
            <a:r>
              <a:rPr lang="it-IT" sz="1600" dirty="0" smtClean="0"/>
              <a:t>FAP modificato</a:t>
            </a:r>
            <a:endParaRPr lang="it-IT" sz="1600" dirty="0"/>
          </a:p>
          <a:p>
            <a:endParaRPr lang="it-IT" sz="1400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342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hlinkClick r:id="rId2"/>
          </p:cNvPr>
          <p:cNvSpPr/>
          <p:nvPr/>
        </p:nvSpPr>
        <p:spPr>
          <a:xfrm>
            <a:off x="3814705" y="6276783"/>
            <a:ext cx="458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http://valesweb.altervista.org/joomla3/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14688" y="3673734"/>
            <a:ext cx="318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ALBO ONLINE</a:t>
            </a:r>
            <a:endParaRPr lang="it-IT" sz="2000" dirty="0" smtClean="0"/>
          </a:p>
          <a:p>
            <a:pPr algn="ctr"/>
            <a:r>
              <a:rPr lang="it-IT" sz="2000" dirty="0" smtClean="0"/>
              <a:t>nativo per </a:t>
            </a:r>
            <a:r>
              <a:rPr lang="it-IT" sz="2000" dirty="0" err="1" smtClean="0"/>
              <a:t>joomla</a:t>
            </a:r>
            <a:r>
              <a:rPr lang="it-IT" sz="2000" dirty="0" smtClean="0"/>
              <a:t> 3.x</a:t>
            </a:r>
            <a:endParaRPr lang="it-IT" sz="2000" dirty="0"/>
          </a:p>
        </p:txBody>
      </p:sp>
      <p:sp>
        <p:nvSpPr>
          <p:cNvPr id="9" name="Esagono 8"/>
          <p:cNvSpPr>
            <a:spLocks noChangeAspect="1"/>
          </p:cNvSpPr>
          <p:nvPr/>
        </p:nvSpPr>
        <p:spPr>
          <a:xfrm>
            <a:off x="6129337" y="4433918"/>
            <a:ext cx="180000" cy="152400"/>
          </a:xfrm>
          <a:prstGeom prst="hexagon">
            <a:avLst/>
          </a:prstGeom>
          <a:solidFill>
            <a:srgbClr val="F7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4922053" y="1801132"/>
            <a:ext cx="2367007" cy="1461608"/>
            <a:chOff x="5029683" y="2691622"/>
            <a:chExt cx="2367007" cy="1461608"/>
          </a:xfrm>
        </p:grpSpPr>
        <p:sp>
          <p:nvSpPr>
            <p:cNvPr id="11" name="Esagono 10"/>
            <p:cNvSpPr/>
            <p:nvPr/>
          </p:nvSpPr>
          <p:spPr>
            <a:xfrm>
              <a:off x="5938937" y="3186923"/>
              <a:ext cx="540000" cy="4680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Esagono 11"/>
            <p:cNvSpPr/>
            <p:nvPr/>
          </p:nvSpPr>
          <p:spPr>
            <a:xfrm>
              <a:off x="6856690" y="3171197"/>
              <a:ext cx="540000" cy="468000"/>
            </a:xfrm>
            <a:prstGeom prst="hexagon">
              <a:avLst/>
            </a:prstGeom>
            <a:solidFill>
              <a:srgbClr val="74C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Esagono 12"/>
            <p:cNvSpPr/>
            <p:nvPr/>
          </p:nvSpPr>
          <p:spPr>
            <a:xfrm>
              <a:off x="5938937" y="3685230"/>
              <a:ext cx="540000" cy="468000"/>
            </a:xfrm>
            <a:prstGeom prst="hexagon">
              <a:avLst/>
            </a:prstGeom>
            <a:solidFill>
              <a:srgbClr val="F7B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Esagono 13"/>
            <p:cNvSpPr/>
            <p:nvPr/>
          </p:nvSpPr>
          <p:spPr>
            <a:xfrm>
              <a:off x="5029683" y="3163577"/>
              <a:ext cx="540000" cy="468000"/>
            </a:xfrm>
            <a:prstGeom prst="hexagon">
              <a:avLst/>
            </a:prstGeom>
            <a:solidFill>
              <a:srgbClr val="E45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Esagono 14"/>
            <p:cNvSpPr/>
            <p:nvPr/>
          </p:nvSpPr>
          <p:spPr>
            <a:xfrm>
              <a:off x="5937032" y="2691622"/>
              <a:ext cx="540000" cy="468000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Esagono 15"/>
            <p:cNvSpPr/>
            <p:nvPr/>
          </p:nvSpPr>
          <p:spPr>
            <a:xfrm>
              <a:off x="5483499" y="293085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Esagono 16"/>
            <p:cNvSpPr/>
            <p:nvPr/>
          </p:nvSpPr>
          <p:spPr>
            <a:xfrm>
              <a:off x="6396861" y="293847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Esagono 17"/>
            <p:cNvSpPr/>
            <p:nvPr/>
          </p:nvSpPr>
          <p:spPr>
            <a:xfrm>
              <a:off x="5480270" y="344028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Esagono 18"/>
            <p:cNvSpPr/>
            <p:nvPr/>
          </p:nvSpPr>
          <p:spPr>
            <a:xfrm>
              <a:off x="6401252" y="343266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38405" y="357517"/>
            <a:ext cx="1173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Grazie al prezioso lavoro di Valerio "</a:t>
            </a:r>
            <a:r>
              <a:rPr lang="it-IT" dirty="0" err="1" smtClean="0"/>
              <a:t>Vales</a:t>
            </a:r>
            <a:r>
              <a:rPr lang="it-IT" dirty="0" smtClean="0"/>
              <a:t>" </a:t>
            </a:r>
            <a:r>
              <a:rPr lang="it-IT" dirty="0" err="1" smtClean="0"/>
              <a:t>Sichi</a:t>
            </a:r>
            <a:r>
              <a:rPr lang="it-IT" dirty="0" smtClean="0"/>
              <a:t> è disponibile il componente aggiornato per albo online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95418" y="4926353"/>
            <a:ext cx="2020276" cy="637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ttangolo 20"/>
          <p:cNvSpPr/>
          <p:nvPr/>
        </p:nvSpPr>
        <p:spPr>
          <a:xfrm>
            <a:off x="2276623" y="882218"/>
            <a:ext cx="7657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/>
              <a:t>Il componente è nativo per </a:t>
            </a:r>
            <a:r>
              <a:rPr lang="it-IT" sz="1400" dirty="0" err="1" smtClean="0"/>
              <a:t>Joomla</a:t>
            </a:r>
            <a:r>
              <a:rPr lang="it-IT" sz="1400" dirty="0" smtClean="0"/>
              <a:t>! 3.x e non richiede doppia installazione di </a:t>
            </a:r>
            <a:r>
              <a:rPr lang="it-IT" sz="1400" dirty="0" err="1" smtClean="0"/>
              <a:t>Joomla</a:t>
            </a:r>
            <a:r>
              <a:rPr lang="it-IT" sz="1400" dirty="0" smtClean="0"/>
              <a:t>!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2116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hlinkClick r:id="rId2"/>
          </p:cNvPr>
          <p:cNvSpPr/>
          <p:nvPr/>
        </p:nvSpPr>
        <p:spPr>
          <a:xfrm>
            <a:off x="3814705" y="6276783"/>
            <a:ext cx="458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http://valesweb.altervista.org/joomla3/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14688" y="3673734"/>
            <a:ext cx="318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ALBO ONLINE</a:t>
            </a:r>
            <a:endParaRPr lang="it-IT" sz="2000" dirty="0" smtClean="0"/>
          </a:p>
          <a:p>
            <a:pPr algn="ctr"/>
            <a:r>
              <a:rPr lang="it-IT" sz="2000" dirty="0" smtClean="0"/>
              <a:t>nativo per </a:t>
            </a:r>
            <a:r>
              <a:rPr lang="it-IT" sz="2000" dirty="0" err="1" smtClean="0"/>
              <a:t>joomla</a:t>
            </a:r>
            <a:r>
              <a:rPr lang="it-IT" sz="2000" dirty="0" smtClean="0"/>
              <a:t> 3.x</a:t>
            </a:r>
            <a:endParaRPr lang="it-IT" sz="2000" dirty="0"/>
          </a:p>
        </p:txBody>
      </p:sp>
      <p:sp>
        <p:nvSpPr>
          <p:cNvPr id="9" name="Esagono 8"/>
          <p:cNvSpPr>
            <a:spLocks noChangeAspect="1"/>
          </p:cNvSpPr>
          <p:nvPr/>
        </p:nvSpPr>
        <p:spPr>
          <a:xfrm>
            <a:off x="6129337" y="4433918"/>
            <a:ext cx="180000" cy="152400"/>
          </a:xfrm>
          <a:prstGeom prst="hexagon">
            <a:avLst/>
          </a:prstGeom>
          <a:solidFill>
            <a:srgbClr val="F7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4922053" y="1801132"/>
            <a:ext cx="2367007" cy="1461608"/>
            <a:chOff x="5029683" y="2691622"/>
            <a:chExt cx="2367007" cy="1461608"/>
          </a:xfrm>
        </p:grpSpPr>
        <p:sp>
          <p:nvSpPr>
            <p:cNvPr id="11" name="Esagono 10"/>
            <p:cNvSpPr/>
            <p:nvPr/>
          </p:nvSpPr>
          <p:spPr>
            <a:xfrm>
              <a:off x="5938937" y="3186923"/>
              <a:ext cx="540000" cy="4680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Esagono 11"/>
            <p:cNvSpPr/>
            <p:nvPr/>
          </p:nvSpPr>
          <p:spPr>
            <a:xfrm>
              <a:off x="6856690" y="3171197"/>
              <a:ext cx="540000" cy="468000"/>
            </a:xfrm>
            <a:prstGeom prst="hexagon">
              <a:avLst/>
            </a:prstGeom>
            <a:solidFill>
              <a:srgbClr val="74C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Esagono 12"/>
            <p:cNvSpPr/>
            <p:nvPr/>
          </p:nvSpPr>
          <p:spPr>
            <a:xfrm>
              <a:off x="5938937" y="3685230"/>
              <a:ext cx="540000" cy="468000"/>
            </a:xfrm>
            <a:prstGeom prst="hexagon">
              <a:avLst/>
            </a:prstGeom>
            <a:solidFill>
              <a:srgbClr val="F7B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Esagono 13"/>
            <p:cNvSpPr/>
            <p:nvPr/>
          </p:nvSpPr>
          <p:spPr>
            <a:xfrm>
              <a:off x="5029683" y="3163577"/>
              <a:ext cx="540000" cy="468000"/>
            </a:xfrm>
            <a:prstGeom prst="hexagon">
              <a:avLst/>
            </a:prstGeom>
            <a:solidFill>
              <a:srgbClr val="E45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Esagono 14"/>
            <p:cNvSpPr/>
            <p:nvPr/>
          </p:nvSpPr>
          <p:spPr>
            <a:xfrm>
              <a:off x="5937032" y="2691622"/>
              <a:ext cx="540000" cy="468000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Esagono 15"/>
            <p:cNvSpPr/>
            <p:nvPr/>
          </p:nvSpPr>
          <p:spPr>
            <a:xfrm>
              <a:off x="5483499" y="293085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Esagono 16"/>
            <p:cNvSpPr/>
            <p:nvPr/>
          </p:nvSpPr>
          <p:spPr>
            <a:xfrm>
              <a:off x="6396861" y="293847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Esagono 17"/>
            <p:cNvSpPr/>
            <p:nvPr/>
          </p:nvSpPr>
          <p:spPr>
            <a:xfrm>
              <a:off x="5480270" y="344028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Esagono 18"/>
            <p:cNvSpPr/>
            <p:nvPr/>
          </p:nvSpPr>
          <p:spPr>
            <a:xfrm>
              <a:off x="6401252" y="343266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825119" y="357517"/>
            <a:ext cx="1056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Per l'installazione, la configurazione e la gestione del componente rimandiamo al sito di </a:t>
            </a:r>
            <a:r>
              <a:rPr lang="it-IT" dirty="0" err="1" smtClean="0"/>
              <a:t>Vales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95418" y="4926353"/>
            <a:ext cx="2020276" cy="637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312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4942757" y="2554335"/>
            <a:ext cx="2367007" cy="1461608"/>
            <a:chOff x="5029683" y="2691622"/>
            <a:chExt cx="2367007" cy="1461608"/>
          </a:xfrm>
        </p:grpSpPr>
        <p:sp>
          <p:nvSpPr>
            <p:cNvPr id="11" name="Esagono 10"/>
            <p:cNvSpPr/>
            <p:nvPr/>
          </p:nvSpPr>
          <p:spPr>
            <a:xfrm>
              <a:off x="5938937" y="3186923"/>
              <a:ext cx="540000" cy="4680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Esagono 11"/>
            <p:cNvSpPr/>
            <p:nvPr/>
          </p:nvSpPr>
          <p:spPr>
            <a:xfrm>
              <a:off x="6856690" y="3171197"/>
              <a:ext cx="540000" cy="468000"/>
            </a:xfrm>
            <a:prstGeom prst="hexagon">
              <a:avLst/>
            </a:prstGeom>
            <a:solidFill>
              <a:srgbClr val="74C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Esagono 12"/>
            <p:cNvSpPr/>
            <p:nvPr/>
          </p:nvSpPr>
          <p:spPr>
            <a:xfrm>
              <a:off x="5938937" y="3685230"/>
              <a:ext cx="540000" cy="468000"/>
            </a:xfrm>
            <a:prstGeom prst="hexagon">
              <a:avLst/>
            </a:prstGeom>
            <a:solidFill>
              <a:srgbClr val="F7B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Esagono 13"/>
            <p:cNvSpPr/>
            <p:nvPr/>
          </p:nvSpPr>
          <p:spPr>
            <a:xfrm>
              <a:off x="5029683" y="3163577"/>
              <a:ext cx="540000" cy="468000"/>
            </a:xfrm>
            <a:prstGeom prst="hexagon">
              <a:avLst/>
            </a:prstGeom>
            <a:solidFill>
              <a:srgbClr val="E45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Esagono 14"/>
            <p:cNvSpPr/>
            <p:nvPr/>
          </p:nvSpPr>
          <p:spPr>
            <a:xfrm>
              <a:off x="5937032" y="2691622"/>
              <a:ext cx="540000" cy="468000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Esagono 15"/>
            <p:cNvSpPr/>
            <p:nvPr/>
          </p:nvSpPr>
          <p:spPr>
            <a:xfrm>
              <a:off x="5483499" y="293085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Esagono 16"/>
            <p:cNvSpPr/>
            <p:nvPr/>
          </p:nvSpPr>
          <p:spPr>
            <a:xfrm>
              <a:off x="6396861" y="293847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Esagono 17"/>
            <p:cNvSpPr/>
            <p:nvPr/>
          </p:nvSpPr>
          <p:spPr>
            <a:xfrm>
              <a:off x="5480270" y="344028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Esagono 18"/>
            <p:cNvSpPr/>
            <p:nvPr/>
          </p:nvSpPr>
          <p:spPr>
            <a:xfrm>
              <a:off x="6401252" y="343266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4140298" y="2055599"/>
            <a:ext cx="39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Amministrazione Trasparente</a:t>
            </a:r>
            <a:endParaRPr lang="it-IT" sz="2000" dirty="0" smtClean="0"/>
          </a:p>
        </p:txBody>
      </p:sp>
      <p:sp>
        <p:nvSpPr>
          <p:cNvPr id="22" name="Esagono 21"/>
          <p:cNvSpPr>
            <a:spLocks noChangeAspect="1"/>
          </p:cNvSpPr>
          <p:nvPr/>
        </p:nvSpPr>
        <p:spPr>
          <a:xfrm>
            <a:off x="6036260" y="1918964"/>
            <a:ext cx="180000" cy="152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http://www.paswjoomla.net/images/Amministrazione_Trasparen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3" t="7653" r="7009" b="15511"/>
          <a:stretch/>
        </p:blipFill>
        <p:spPr bwMode="auto">
          <a:xfrm>
            <a:off x="4738785" y="450851"/>
            <a:ext cx="2774951" cy="105410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4140298" y="4687674"/>
            <a:ext cx="3971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Realizzazione Contenuti</a:t>
            </a:r>
          </a:p>
          <a:p>
            <a:pPr algn="ctr"/>
            <a:r>
              <a:rPr lang="it-IT" dirty="0" smtClean="0"/>
              <a:t>Pietro Campanile</a:t>
            </a:r>
            <a:endParaRPr lang="it-IT" sz="2000" dirty="0" smtClean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851" y="5918498"/>
            <a:ext cx="658819" cy="6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1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4069318" y="166474"/>
            <a:ext cx="39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Amministrazione Trasparente</a:t>
            </a:r>
            <a:endParaRPr lang="it-IT" sz="2000" dirty="0" smtClean="0"/>
          </a:p>
        </p:txBody>
      </p:sp>
      <p:pic>
        <p:nvPicPr>
          <p:cNvPr id="20" name="Immagine 19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46500" y="1976224"/>
            <a:ext cx="4617562" cy="2627783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149225" y="2948528"/>
            <a:ext cx="3051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Ad oggi, non sono disponibili componenti specifici per </a:t>
            </a:r>
            <a:r>
              <a:rPr lang="it-IT" sz="1400" dirty="0" err="1" smtClean="0"/>
              <a:t>Joomla</a:t>
            </a:r>
            <a:r>
              <a:rPr lang="it-IT" sz="1400" dirty="0"/>
              <a:t>!</a:t>
            </a:r>
            <a:endParaRPr lang="it-IT" sz="1400" dirty="0" smtClean="0"/>
          </a:p>
        </p:txBody>
      </p:sp>
      <p:pic>
        <p:nvPicPr>
          <p:cNvPr id="25" name="Picture 2" descr="http://www.paswjoomla.net/images/Amministrazione_Trasparen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3" t="7653" r="7009" b="15511"/>
          <a:stretch/>
        </p:blipFill>
        <p:spPr bwMode="auto">
          <a:xfrm>
            <a:off x="5041900" y="926470"/>
            <a:ext cx="1816100" cy="68986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07281" y="496389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dirty="0"/>
              <a:t>La gestione di Amministrazione Trasparente è affidata ad un articolo strutturato con link e ancore di testo che rimandano ad ulteriori articoli della medesima categoria, personalizzabili da ciascun utente.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9052480" y="2948528"/>
            <a:ext cx="30887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/>
              <a:t>La struttura di Amministrazione Trasparente è opera di Pietro Campanile.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710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967097" y="429794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 smtClean="0"/>
              <a:t>Analisi delle caratteristiche del modello</a:t>
            </a:r>
            <a:endParaRPr lang="it-IT" sz="2400" dirty="0"/>
          </a:p>
        </p:txBody>
      </p:sp>
      <p:pic>
        <p:nvPicPr>
          <p:cNvPr id="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566" y="5191622"/>
            <a:ext cx="1541468" cy="703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812948" y="6214121"/>
            <a:ext cx="2340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Realizzazione Rosario Profeta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758184" y="4570565"/>
            <a:ext cx="4450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 smtClean="0"/>
              <a:t>Video Tutorial di installazione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5987" y="2331399"/>
            <a:ext cx="7762875" cy="105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tangolo 10">
            <a:hlinkClick r:id="rId5"/>
          </p:cNvPr>
          <p:cNvSpPr/>
          <p:nvPr/>
        </p:nvSpPr>
        <p:spPr>
          <a:xfrm>
            <a:off x="4344035" y="1209410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http://www.paswjoomla.net/</a:t>
            </a:r>
          </a:p>
        </p:txBody>
      </p:sp>
      <p:sp>
        <p:nvSpPr>
          <p:cNvPr id="4" name="Rettangolo 3">
            <a:hlinkClick r:id="rId6"/>
          </p:cNvPr>
          <p:cNvSpPr/>
          <p:nvPr/>
        </p:nvSpPr>
        <p:spPr>
          <a:xfrm>
            <a:off x="3613031" y="1553468"/>
            <a:ext cx="5080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http://www.scuolacooperativa.net/joomla/</a:t>
            </a:r>
          </a:p>
        </p:txBody>
      </p:sp>
    </p:spTree>
    <p:extLst>
      <p:ext uri="{BB962C8B-B14F-4D97-AF65-F5344CB8AC3E}">
        <p14:creationId xmlns:p14="http://schemas.microsoft.com/office/powerpoint/2010/main" xmlns="" val="1630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914748" y="429794"/>
            <a:ext cx="2137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/>
              <a:t>Sviluppi futuri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5987" y="2331399"/>
            <a:ext cx="7762875" cy="105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3676649" y="4505325"/>
            <a:ext cx="50768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Un secondo modello con </a:t>
            </a:r>
            <a:r>
              <a:rPr lang="it-IT" sz="1600" dirty="0" err="1" smtClean="0"/>
              <a:t>joomla</a:t>
            </a:r>
            <a:r>
              <a:rPr lang="it-IT" sz="1600" dirty="0" smtClean="0"/>
              <a:t>! FAP</a:t>
            </a:r>
          </a:p>
          <a:p>
            <a:pPr algn="ctr"/>
            <a:r>
              <a:rPr lang="it-IT" sz="1600" dirty="0" err="1" smtClean="0"/>
              <a:t>Testing</a:t>
            </a:r>
            <a:r>
              <a:rPr lang="it-IT" sz="1600" dirty="0" smtClean="0"/>
              <a:t> di ulteriori </a:t>
            </a:r>
            <a:r>
              <a:rPr lang="it-IT" sz="1600" dirty="0" err="1" smtClean="0"/>
              <a:t>plugin</a:t>
            </a:r>
            <a:endParaRPr lang="it-IT" sz="1600" dirty="0" smtClean="0"/>
          </a:p>
          <a:p>
            <a:pPr algn="ctr"/>
            <a:r>
              <a:rPr lang="it-IT" sz="1600" dirty="0" smtClean="0"/>
              <a:t>Verifiche tecniche modulo "firma circolari"</a:t>
            </a:r>
          </a:p>
          <a:p>
            <a:pPr algn="ctr"/>
            <a:r>
              <a:rPr lang="it-IT" sz="1600" dirty="0" err="1" smtClean="0"/>
              <a:t>Plugin</a:t>
            </a:r>
            <a:r>
              <a:rPr lang="it-IT" sz="1600" dirty="0" smtClean="0"/>
              <a:t> per la gestione della Cookie policy</a:t>
            </a:r>
          </a:p>
          <a:p>
            <a:pPr algn="ctr"/>
            <a:r>
              <a:rPr lang="it-IT" sz="1600" dirty="0" smtClean="0"/>
              <a:t>…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600450"/>
            <a:ext cx="2449805" cy="3257550"/>
          </a:xfrm>
          <a:prstGeom prst="rect">
            <a:avLst/>
          </a:prstGeom>
          <a:effectLst>
            <a:outerShdw blurRad="50800" dist="50800" dir="5400000" sx="14000" sy="14000" algn="ctr" rotWithShape="0">
              <a:srgbClr val="000000">
                <a:alpha val="43137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xmlns="" val="32624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381941" y="5316119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http://www.paswjoomla.net/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717" y="195429"/>
            <a:ext cx="1008271" cy="10082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891" y="1559874"/>
            <a:ext cx="7762875" cy="105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tangolo 6">
            <a:hlinkClick r:id="rId4"/>
          </p:cNvPr>
          <p:cNvSpPr/>
          <p:nvPr/>
        </p:nvSpPr>
        <p:spPr>
          <a:xfrm>
            <a:off x="3641606" y="5640943"/>
            <a:ext cx="5080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http://www.scuolacooperativa.net/joomla/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086" y="3049093"/>
            <a:ext cx="3188484" cy="2139881"/>
          </a:xfrm>
          <a:prstGeom prst="rect">
            <a:avLst/>
          </a:prstGeom>
        </p:spPr>
      </p:pic>
      <p:cxnSp>
        <p:nvCxnSpPr>
          <p:cNvPr id="13" name="Connettore 1 12"/>
          <p:cNvCxnSpPr/>
          <p:nvPr/>
        </p:nvCxnSpPr>
        <p:spPr>
          <a:xfrm>
            <a:off x="427093" y="60874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3503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CasellaDiTesto 14"/>
          <p:cNvSpPr txBox="1"/>
          <p:nvPr/>
        </p:nvSpPr>
        <p:spPr>
          <a:xfrm>
            <a:off x="413623" y="6307531"/>
            <a:ext cx="3063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Workshop </a:t>
            </a:r>
            <a:r>
              <a:rPr lang="it-IT" sz="1000" dirty="0" err="1" smtClean="0"/>
              <a:t>Joomla</a:t>
            </a:r>
            <a:r>
              <a:rPr lang="it-IT" sz="1000" dirty="0" smtClean="0"/>
              <a:t>! Milano 29 maggio 2015 Giornata Aperta Sul Web 2015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560368" y="6521797"/>
            <a:ext cx="3063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Presentazione curata da A. Todaro</a:t>
            </a:r>
          </a:p>
        </p:txBody>
      </p:sp>
    </p:spTree>
    <p:extLst>
      <p:ext uri="{BB962C8B-B14F-4D97-AF65-F5344CB8AC3E}">
        <p14:creationId xmlns:p14="http://schemas.microsoft.com/office/powerpoint/2010/main" xmlns="" val="35841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4116642" y="190892"/>
            <a:ext cx="438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Le novità introdotte</a:t>
            </a:r>
            <a:endParaRPr lang="it-IT" sz="3200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1782148" y="3584704"/>
            <a:ext cx="271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IL MOTORE</a:t>
            </a:r>
          </a:p>
          <a:p>
            <a:pPr algn="ctr"/>
            <a:r>
              <a:rPr lang="it-IT" sz="2000" dirty="0" err="1" smtClean="0"/>
              <a:t>Joomla</a:t>
            </a:r>
            <a:r>
              <a:rPr lang="it-IT" sz="2000" dirty="0" smtClean="0"/>
              <a:t>! 3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422505" y="3584704"/>
            <a:ext cx="271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IL TEMPLATE</a:t>
            </a:r>
            <a:endParaRPr lang="it-IT" sz="2000" dirty="0" smtClean="0"/>
          </a:p>
          <a:p>
            <a:pPr algn="ctr"/>
            <a:r>
              <a:rPr lang="it-IT" sz="2000" dirty="0" err="1" smtClean="0"/>
              <a:t>Zhong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581332" y="4821399"/>
            <a:ext cx="318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ALBO ONLINE</a:t>
            </a:r>
            <a:endParaRPr lang="it-IT" sz="2000" dirty="0" smtClean="0"/>
          </a:p>
          <a:p>
            <a:pPr algn="ctr"/>
            <a:r>
              <a:rPr lang="it-IT" sz="2000" dirty="0" smtClean="0"/>
              <a:t>nativo per </a:t>
            </a:r>
            <a:r>
              <a:rPr lang="it-IT" sz="2000" dirty="0" err="1" smtClean="0"/>
              <a:t>joomla</a:t>
            </a:r>
            <a:r>
              <a:rPr lang="it-IT" sz="2000" dirty="0" smtClean="0"/>
              <a:t> 3.x</a:t>
            </a:r>
            <a:endParaRPr lang="it-IT" sz="2000" dirty="0"/>
          </a:p>
        </p:txBody>
      </p:sp>
      <p:sp>
        <p:nvSpPr>
          <p:cNvPr id="23" name="Esagono 22"/>
          <p:cNvSpPr>
            <a:spLocks noChangeAspect="1"/>
          </p:cNvSpPr>
          <p:nvPr/>
        </p:nvSpPr>
        <p:spPr>
          <a:xfrm>
            <a:off x="9596535" y="3693736"/>
            <a:ext cx="180000" cy="152400"/>
          </a:xfrm>
          <a:prstGeom prst="hexagon">
            <a:avLst/>
          </a:prstGeom>
          <a:solidFill>
            <a:srgbClr val="74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Esagono 23"/>
          <p:cNvSpPr>
            <a:spLocks noChangeAspect="1"/>
          </p:cNvSpPr>
          <p:nvPr/>
        </p:nvSpPr>
        <p:spPr>
          <a:xfrm>
            <a:off x="6129337" y="5581583"/>
            <a:ext cx="180000" cy="152400"/>
          </a:xfrm>
          <a:prstGeom prst="hexagon">
            <a:avLst/>
          </a:prstGeom>
          <a:solidFill>
            <a:srgbClr val="F7B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Esagono 24"/>
          <p:cNvSpPr>
            <a:spLocks noChangeAspect="1"/>
          </p:cNvSpPr>
          <p:nvPr/>
        </p:nvSpPr>
        <p:spPr>
          <a:xfrm>
            <a:off x="2220686" y="3693736"/>
            <a:ext cx="180000" cy="152400"/>
          </a:xfrm>
          <a:prstGeom prst="hexagon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1 25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143375" y="2055599"/>
            <a:ext cx="39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Amministrazione Trasparente</a:t>
            </a:r>
            <a:endParaRPr lang="it-IT" sz="2000" dirty="0" smtClean="0"/>
          </a:p>
        </p:txBody>
      </p:sp>
      <p:sp>
        <p:nvSpPr>
          <p:cNvPr id="28" name="Esagono 27"/>
          <p:cNvSpPr>
            <a:spLocks noChangeAspect="1"/>
          </p:cNvSpPr>
          <p:nvPr/>
        </p:nvSpPr>
        <p:spPr>
          <a:xfrm>
            <a:off x="6129337" y="1918964"/>
            <a:ext cx="180000" cy="152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" name="Gruppo 43"/>
          <p:cNvGrpSpPr/>
          <p:nvPr/>
        </p:nvGrpSpPr>
        <p:grpSpPr>
          <a:xfrm>
            <a:off x="5029683" y="2948797"/>
            <a:ext cx="2367007" cy="1461608"/>
            <a:chOff x="5029683" y="2691622"/>
            <a:chExt cx="2367007" cy="1461608"/>
          </a:xfrm>
        </p:grpSpPr>
        <p:sp>
          <p:nvSpPr>
            <p:cNvPr id="5" name="Esagono 4"/>
            <p:cNvSpPr/>
            <p:nvPr/>
          </p:nvSpPr>
          <p:spPr>
            <a:xfrm>
              <a:off x="5938937" y="3186923"/>
              <a:ext cx="540000" cy="4680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6" name="Esagono 35"/>
            <p:cNvSpPr/>
            <p:nvPr/>
          </p:nvSpPr>
          <p:spPr>
            <a:xfrm>
              <a:off x="6856690" y="3171197"/>
              <a:ext cx="540000" cy="468000"/>
            </a:xfrm>
            <a:prstGeom prst="hexagon">
              <a:avLst/>
            </a:prstGeom>
            <a:solidFill>
              <a:srgbClr val="74C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Esagono 36"/>
            <p:cNvSpPr/>
            <p:nvPr/>
          </p:nvSpPr>
          <p:spPr>
            <a:xfrm>
              <a:off x="5938937" y="3685230"/>
              <a:ext cx="540000" cy="468000"/>
            </a:xfrm>
            <a:prstGeom prst="hexagon">
              <a:avLst/>
            </a:prstGeom>
            <a:solidFill>
              <a:srgbClr val="F7B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Esagono 37"/>
            <p:cNvSpPr/>
            <p:nvPr/>
          </p:nvSpPr>
          <p:spPr>
            <a:xfrm>
              <a:off x="5029683" y="3163577"/>
              <a:ext cx="540000" cy="468000"/>
            </a:xfrm>
            <a:prstGeom prst="hexagon">
              <a:avLst/>
            </a:prstGeom>
            <a:solidFill>
              <a:srgbClr val="E45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Esagono 38"/>
            <p:cNvSpPr/>
            <p:nvPr/>
          </p:nvSpPr>
          <p:spPr>
            <a:xfrm>
              <a:off x="5937032" y="2691622"/>
              <a:ext cx="540000" cy="468000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Esagono 39"/>
            <p:cNvSpPr/>
            <p:nvPr/>
          </p:nvSpPr>
          <p:spPr>
            <a:xfrm>
              <a:off x="5483499" y="293085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Esagono 40"/>
            <p:cNvSpPr/>
            <p:nvPr/>
          </p:nvSpPr>
          <p:spPr>
            <a:xfrm>
              <a:off x="6396861" y="2938472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Esagono 41"/>
            <p:cNvSpPr/>
            <p:nvPr/>
          </p:nvSpPr>
          <p:spPr>
            <a:xfrm>
              <a:off x="5480270" y="344028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Esagono 42"/>
            <p:cNvSpPr/>
            <p:nvPr/>
          </p:nvSpPr>
          <p:spPr>
            <a:xfrm>
              <a:off x="6401252" y="3432668"/>
              <a:ext cx="540000" cy="457200"/>
            </a:xfrm>
            <a:prstGeom prst="hexagon">
              <a:avLst/>
            </a:prstGeom>
            <a:noFill/>
            <a:ln w="12700">
              <a:solidFill>
                <a:srgbClr val="6E9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232" y="736635"/>
            <a:ext cx="677410" cy="677410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32975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1782148" y="916922"/>
            <a:ext cx="438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motore </a:t>
            </a:r>
            <a:endParaRPr lang="it-IT" sz="3200" dirty="0"/>
          </a:p>
        </p:txBody>
      </p:sp>
      <p:sp>
        <p:nvSpPr>
          <p:cNvPr id="16" name="Ovale 15"/>
          <p:cNvSpPr/>
          <p:nvPr/>
        </p:nvSpPr>
        <p:spPr>
          <a:xfrm>
            <a:off x="297459" y="413069"/>
            <a:ext cx="1440000" cy="1440000"/>
          </a:xfrm>
          <a:prstGeom prst="ellipse">
            <a:avLst/>
          </a:prstGeom>
          <a:solidFill>
            <a:schemeClr val="lt1"/>
          </a:solidFill>
          <a:ln w="161925" cmpd="thickThin"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3600" anchor="ctr" anchorCtr="0">
            <a:noAutofit/>
            <a:scene3d>
              <a:camera prst="orthographicFront"/>
              <a:lightRig rig="threePt" dir="t"/>
            </a:scene3d>
            <a:sp3d extrusionH="57150" prstMaterial="dkEdge">
              <a:bevelT w="38100" h="38100"/>
            </a:sp3d>
          </a:bodyPr>
          <a:lstStyle/>
          <a:p>
            <a:pPr algn="ctr"/>
            <a:r>
              <a:rPr lang="it-IT" sz="8000" dirty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24545" y="2932780"/>
            <a:ext cx="271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Joomla</a:t>
            </a:r>
            <a:r>
              <a:rPr lang="it-IT" sz="2000" dirty="0" smtClean="0"/>
              <a:t>! 3.4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95291" y="5621695"/>
            <a:ext cx="4355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i="1" dirty="0" smtClean="0"/>
              <a:t>Al momento del rilascio di questo modello, la versione corrente è la 3.4.1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03004" y="1853069"/>
            <a:ext cx="5603930" cy="2867309"/>
          </a:xfrm>
          <a:prstGeom prst="rect">
            <a:avLst/>
          </a:prstGeom>
          <a:ln w="19050">
            <a:solidFill>
              <a:srgbClr val="1A2A44"/>
            </a:solidFill>
          </a:ln>
        </p:spPr>
      </p:pic>
      <p:sp>
        <p:nvSpPr>
          <p:cNvPr id="3" name="Rettangolo 2">
            <a:hlinkClick r:id="rId3"/>
          </p:cNvPr>
          <p:cNvSpPr/>
          <p:nvPr/>
        </p:nvSpPr>
        <p:spPr>
          <a:xfrm>
            <a:off x="4981914" y="4887084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http://www.joomla.org/3/it/</a:t>
            </a:r>
          </a:p>
        </p:txBody>
      </p:sp>
      <p:cxnSp>
        <p:nvCxnSpPr>
          <p:cNvPr id="25" name="Connettore 1 24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9" name="Esagono 28"/>
          <p:cNvSpPr>
            <a:spLocks noChangeAspect="1"/>
          </p:cNvSpPr>
          <p:nvPr/>
        </p:nvSpPr>
        <p:spPr>
          <a:xfrm>
            <a:off x="1782147" y="3400573"/>
            <a:ext cx="180000" cy="152400"/>
          </a:xfrm>
          <a:prstGeom prst="hexagon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5463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1782148" y="916922"/>
            <a:ext cx="438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motore </a:t>
            </a:r>
            <a:endParaRPr lang="it-IT" sz="3200" dirty="0"/>
          </a:p>
        </p:txBody>
      </p:sp>
      <p:sp>
        <p:nvSpPr>
          <p:cNvPr id="16" name="Ovale 15"/>
          <p:cNvSpPr/>
          <p:nvPr/>
        </p:nvSpPr>
        <p:spPr>
          <a:xfrm>
            <a:off x="297459" y="413069"/>
            <a:ext cx="1440000" cy="1440000"/>
          </a:xfrm>
          <a:prstGeom prst="ellipse">
            <a:avLst/>
          </a:prstGeom>
          <a:solidFill>
            <a:schemeClr val="lt1"/>
          </a:solidFill>
          <a:ln w="161925" cmpd="thickThin"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3600" anchor="ctr" anchorCtr="0">
            <a:noAutofit/>
            <a:scene3d>
              <a:camera prst="orthographicFront"/>
              <a:lightRig rig="threePt" dir="t"/>
            </a:scene3d>
            <a:sp3d extrusionH="57150" prstMaterial="dkEdge">
              <a:bevelT w="38100" h="38100"/>
            </a:sp3d>
          </a:bodyPr>
          <a:lstStyle/>
          <a:p>
            <a:pPr algn="ctr"/>
            <a:r>
              <a:rPr lang="it-IT" sz="8000" dirty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24545" y="2932780"/>
            <a:ext cx="271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Joomla</a:t>
            </a:r>
            <a:r>
              <a:rPr lang="it-IT" sz="2000" dirty="0" smtClean="0"/>
              <a:t>! 3.4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678100" y="5105280"/>
            <a:ext cx="5014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Un esempio di schermata relativa al pannello di amministrazione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653" y="884192"/>
            <a:ext cx="6875982" cy="4221088"/>
          </a:xfrm>
          <a:prstGeom prst="rect">
            <a:avLst/>
          </a:prstGeom>
        </p:spPr>
      </p:pic>
      <p:cxnSp>
        <p:nvCxnSpPr>
          <p:cNvPr id="21" name="Connettore 1 20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Esagono 23"/>
          <p:cNvSpPr>
            <a:spLocks noChangeAspect="1"/>
          </p:cNvSpPr>
          <p:nvPr/>
        </p:nvSpPr>
        <p:spPr>
          <a:xfrm>
            <a:off x="1782147" y="3400573"/>
            <a:ext cx="180000" cy="152400"/>
          </a:xfrm>
          <a:prstGeom prst="hexagon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5598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1782148" y="916922"/>
            <a:ext cx="438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motore </a:t>
            </a:r>
            <a:endParaRPr lang="it-IT" sz="3200" dirty="0"/>
          </a:p>
        </p:txBody>
      </p:sp>
      <p:sp>
        <p:nvSpPr>
          <p:cNvPr id="16" name="Ovale 15"/>
          <p:cNvSpPr/>
          <p:nvPr/>
        </p:nvSpPr>
        <p:spPr>
          <a:xfrm>
            <a:off x="297459" y="413069"/>
            <a:ext cx="1440000" cy="1440000"/>
          </a:xfrm>
          <a:prstGeom prst="ellipse">
            <a:avLst/>
          </a:prstGeom>
          <a:solidFill>
            <a:schemeClr val="lt1"/>
          </a:solidFill>
          <a:ln w="161925" cmpd="thickThin"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3600" anchor="ctr" anchorCtr="0">
            <a:noAutofit/>
            <a:scene3d>
              <a:camera prst="orthographicFront"/>
              <a:lightRig rig="threePt" dir="t"/>
            </a:scene3d>
            <a:sp3d extrusionH="57150" prstMaterial="dkEdge">
              <a:bevelT w="38100" h="38100"/>
            </a:sp3d>
          </a:bodyPr>
          <a:lstStyle/>
          <a:p>
            <a:pPr algn="ctr"/>
            <a:r>
              <a:rPr lang="it-IT" sz="8000" dirty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24545" y="2932780"/>
            <a:ext cx="271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Joomla</a:t>
            </a:r>
            <a:r>
              <a:rPr lang="it-IT" sz="2000" dirty="0" smtClean="0"/>
              <a:t>! 3.4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678100" y="5105280"/>
            <a:ext cx="5014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Un esempio di schermata relativa alla gestione delle estensioni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675" y="1753754"/>
            <a:ext cx="6912429" cy="3306445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" name="Esagono 22"/>
          <p:cNvSpPr>
            <a:spLocks noChangeAspect="1"/>
          </p:cNvSpPr>
          <p:nvPr/>
        </p:nvSpPr>
        <p:spPr>
          <a:xfrm>
            <a:off x="1782147" y="3400573"/>
            <a:ext cx="180000" cy="152400"/>
          </a:xfrm>
          <a:prstGeom prst="hexagon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5761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1782148" y="916922"/>
            <a:ext cx="438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motore </a:t>
            </a:r>
            <a:endParaRPr lang="it-IT" sz="3200" dirty="0"/>
          </a:p>
        </p:txBody>
      </p:sp>
      <p:sp>
        <p:nvSpPr>
          <p:cNvPr id="16" name="Ovale 15"/>
          <p:cNvSpPr/>
          <p:nvPr/>
        </p:nvSpPr>
        <p:spPr>
          <a:xfrm>
            <a:off x="297459" y="413069"/>
            <a:ext cx="1440000" cy="1440000"/>
          </a:xfrm>
          <a:prstGeom prst="ellipse">
            <a:avLst/>
          </a:prstGeom>
          <a:solidFill>
            <a:schemeClr val="lt1"/>
          </a:solidFill>
          <a:ln w="161925" cmpd="thickThin">
            <a:solidFill>
              <a:srgbClr val="00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3600" anchor="ctr" anchorCtr="0">
            <a:noAutofit/>
            <a:scene3d>
              <a:camera prst="orthographicFront"/>
              <a:lightRig rig="threePt" dir="t"/>
            </a:scene3d>
            <a:sp3d extrusionH="57150" prstMaterial="dkEdge">
              <a:bevelT w="38100" h="38100"/>
            </a:sp3d>
          </a:bodyPr>
          <a:lstStyle/>
          <a:p>
            <a:pPr algn="ctr"/>
            <a:r>
              <a:rPr lang="it-IT" sz="8000" dirty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24545" y="2932780"/>
            <a:ext cx="271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Joomla</a:t>
            </a:r>
            <a:r>
              <a:rPr lang="it-IT" sz="2000" dirty="0" smtClean="0"/>
              <a:t>! 3.4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7919" b="3898"/>
          <a:stretch/>
        </p:blipFill>
        <p:spPr>
          <a:xfrm>
            <a:off x="4165342" y="1658298"/>
            <a:ext cx="6751953" cy="3349183"/>
          </a:xfrm>
          <a:prstGeom prst="rect">
            <a:avLst/>
          </a:prstGeom>
          <a:effectLst>
            <a:outerShdw blurRad="50800" dist="38100" algn="l" rotWithShape="0">
              <a:schemeClr val="bg2">
                <a:lumMod val="20000"/>
                <a:lumOff val="80000"/>
                <a:alpha val="40000"/>
              </a:schemeClr>
            </a:outerShdw>
          </a:effectLst>
        </p:spPr>
      </p:pic>
      <p:sp>
        <p:nvSpPr>
          <p:cNvPr id="19" name="CasellaDiTesto 18"/>
          <p:cNvSpPr txBox="1"/>
          <p:nvPr/>
        </p:nvSpPr>
        <p:spPr>
          <a:xfrm>
            <a:off x="5332867" y="5105280"/>
            <a:ext cx="5014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Un esempio di schermata relativa alla gestione articoli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868955" y="660274"/>
            <a:ext cx="3470988" cy="459700"/>
          </a:xfrm>
          <a:prstGeom prst="roundRect">
            <a:avLst/>
          </a:prstGeom>
          <a:solidFill>
            <a:srgbClr val="304B7B"/>
          </a:soli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NOVITÀ IMPORTANTE! </a:t>
            </a:r>
            <a:br>
              <a:rPr lang="it-IT" sz="1050" dirty="0" smtClean="0"/>
            </a:br>
            <a:r>
              <a:rPr lang="it-IT" sz="1050" dirty="0" smtClean="0"/>
              <a:t>La possibilità di gestire le versioni degli articoli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Esagono 23"/>
          <p:cNvSpPr>
            <a:spLocks noChangeAspect="1"/>
          </p:cNvSpPr>
          <p:nvPr/>
        </p:nvSpPr>
        <p:spPr>
          <a:xfrm>
            <a:off x="1782147" y="3400573"/>
            <a:ext cx="180000" cy="152400"/>
          </a:xfrm>
          <a:prstGeom prst="hexagon">
            <a:avLst/>
          </a:prstGeom>
          <a:solidFill>
            <a:srgbClr val="E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1078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561303" y="2503112"/>
            <a:ext cx="527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La scelta di un'installazione essenziale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104900" y="5140878"/>
            <a:ext cx="10293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Ciascun webmaster potrà aggiungere </a:t>
            </a:r>
            <a:r>
              <a:rPr lang="it-IT" sz="1100" dirty="0" err="1" smtClean="0"/>
              <a:t>plugin</a:t>
            </a:r>
            <a:r>
              <a:rPr lang="it-IT" sz="1100" dirty="0" smtClean="0"/>
              <a:t> e componenti: dopo le verifiche tecniche e i test in produzione, il modello potrà essere implementato grazie al contributo di tutta la comunità.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399443" y="413069"/>
            <a:ext cx="360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PASW4Joomla!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842" y="1020116"/>
            <a:ext cx="658819" cy="6588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00" y="744748"/>
            <a:ext cx="1486922" cy="3647772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6" name="CasellaDiTesto 35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8980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4539149" y="354947"/>
            <a:ext cx="311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Il template</a:t>
            </a:r>
            <a:endParaRPr lang="it-IT" sz="3200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27093" y="5896947"/>
            <a:ext cx="11337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2681" y="6159847"/>
            <a:ext cx="1662226" cy="4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CasellaDiTesto 17"/>
          <p:cNvSpPr txBox="1"/>
          <p:nvPr/>
        </p:nvSpPr>
        <p:spPr>
          <a:xfrm>
            <a:off x="4539149" y="3544034"/>
            <a:ext cx="311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ZHONG 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5637624" y="187385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it-IT" sz="6600" dirty="0"/>
              <a:t>众</a:t>
            </a:r>
            <a:endParaRPr lang="it-IT" sz="6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3623" y="5308246"/>
            <a:ext cx="106888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Translation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: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If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can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contribute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a small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piece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of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wood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to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fire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,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flames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will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go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higher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and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higher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" 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Ancient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Chinese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The word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Zhòng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" in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this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ancient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translates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into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word "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" in English.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our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mission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apply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meaning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of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this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ancient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Chinese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proverb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to the Web,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where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the information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lighting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today's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society can be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flames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.</a:t>
            </a:r>
            <a:b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</a:b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Everyone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has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1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the right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to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carry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</a:t>
            </a: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firewood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to the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fire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but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so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often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users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crash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into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technological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barriers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,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mainly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because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websites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are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not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developped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with </a:t>
            </a:r>
            <a:r>
              <a:rPr kumimoji="0" lang="it-IT" altLang="it-IT" sz="8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accessibility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 in </a:t>
            </a:r>
            <a:r>
              <a:rPr kumimoji="0" lang="it-IT" altLang="it-IT" sz="800" b="0" i="0" u="none" strike="noStrike" cap="none" normalizeH="0" baseline="0" dirty="0" err="1" smtClean="0">
                <a:ln>
                  <a:noFill/>
                </a:ln>
                <a:effectLst/>
                <a:latin typeface="Helvetica Neue"/>
              </a:rPr>
              <a:t>mind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13623" y="4967489"/>
            <a:ext cx="10098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1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Dal sito del produttore</a:t>
            </a:r>
          </a:p>
          <a:p>
            <a:pPr lvl="0" defTabSz="914400"/>
            <a:r>
              <a:rPr lang="zh-CN" altLang="it-IT" sz="800" dirty="0"/>
              <a:t>众人拾柴火焰高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" name="Esagono 19"/>
          <p:cNvSpPr>
            <a:spLocks noChangeAspect="1"/>
          </p:cNvSpPr>
          <p:nvPr/>
        </p:nvSpPr>
        <p:spPr>
          <a:xfrm>
            <a:off x="5870421" y="1067418"/>
            <a:ext cx="552758" cy="468000"/>
          </a:xfrm>
          <a:prstGeom prst="hexagon">
            <a:avLst/>
          </a:prstGeom>
          <a:solidFill>
            <a:srgbClr val="74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413623" y="6117031"/>
            <a:ext cx="3063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Workshop </a:t>
            </a:r>
            <a:r>
              <a:rPr lang="it-IT" sz="1100" dirty="0" err="1" smtClean="0"/>
              <a:t>Joomla</a:t>
            </a:r>
            <a:r>
              <a:rPr lang="it-IT" sz="1100" dirty="0" smtClean="0"/>
              <a:t>! Milano 29 maggio 2015 Giornata Aperta Sul Web 2015</a:t>
            </a:r>
          </a:p>
        </p:txBody>
      </p:sp>
    </p:spTree>
    <p:extLst>
      <p:ext uri="{BB962C8B-B14F-4D97-AF65-F5344CB8AC3E}">
        <p14:creationId xmlns:p14="http://schemas.microsoft.com/office/powerpoint/2010/main" xmlns="" val="7780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TM03457485[[fn=Rete]]</Template>
  <TotalTime>585</TotalTime>
  <Words>1402</Words>
  <Application>Microsoft Office PowerPoint</Application>
  <PresentationFormat>Personalizzato</PresentationFormat>
  <Paragraphs>217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Rete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modello di sito Joomla di PASW</dc:title>
  <dc:creator>User;Antonio Todaro</dc:creator>
  <cp:keywords>joomla, sito, scuola, comunità</cp:keywords>
  <cp:lastModifiedBy>CTI Verdellino</cp:lastModifiedBy>
  <cp:revision>62</cp:revision>
  <dcterms:created xsi:type="dcterms:W3CDTF">2015-05-03T17:40:48Z</dcterms:created>
  <dcterms:modified xsi:type="dcterms:W3CDTF">2015-05-28T18:11:24Z</dcterms:modified>
</cp:coreProperties>
</file>